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Lst>
  <p:notesMasterIdLst>
    <p:notesMasterId r:id="rId23"/>
  </p:notesMasterIdLst>
  <p:handoutMasterIdLst>
    <p:handoutMasterId r:id="rId24"/>
  </p:handoutMasterIdLst>
  <p:sldIdLst>
    <p:sldId id="256" r:id="rId4"/>
    <p:sldId id="441" r:id="rId5"/>
    <p:sldId id="459" r:id="rId6"/>
    <p:sldId id="456" r:id="rId7"/>
    <p:sldId id="466" r:id="rId8"/>
    <p:sldId id="453" r:id="rId9"/>
    <p:sldId id="457" r:id="rId10"/>
    <p:sldId id="460" r:id="rId11"/>
    <p:sldId id="461" r:id="rId12"/>
    <p:sldId id="458" r:id="rId13"/>
    <p:sldId id="462" r:id="rId14"/>
    <p:sldId id="463" r:id="rId15"/>
    <p:sldId id="464" r:id="rId16"/>
    <p:sldId id="467" r:id="rId17"/>
    <p:sldId id="465" r:id="rId18"/>
    <p:sldId id="468" r:id="rId19"/>
    <p:sldId id="469" r:id="rId20"/>
    <p:sldId id="443" r:id="rId21"/>
    <p:sldId id="454" r:id="rId22"/>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nknown unknown" initials="un" lastIdx="11" clrIdx="0"/>
  <p:cmAuthor id="1" name="Mark Constas" initials="MC"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4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09" autoAdjust="0"/>
    <p:restoredTop sz="80300" autoAdjust="0"/>
  </p:normalViewPr>
  <p:slideViewPr>
    <p:cSldViewPr>
      <p:cViewPr varScale="1">
        <p:scale>
          <a:sx n="95" d="100"/>
          <a:sy n="95" d="100"/>
        </p:scale>
        <p:origin x="904"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900"/>
    </p:cViewPr>
  </p:sorterViewPr>
  <p:notesViewPr>
    <p:cSldViewPr>
      <p:cViewPr varScale="1">
        <p:scale>
          <a:sx n="82" d="100"/>
          <a:sy n="82" d="100"/>
        </p:scale>
        <p:origin x="-1962" y="-7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7466" cy="46434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5953" y="1"/>
            <a:ext cx="3027466" cy="464345"/>
          </a:xfrm>
          <a:prstGeom prst="rect">
            <a:avLst/>
          </a:prstGeom>
        </p:spPr>
        <p:txBody>
          <a:bodyPr vert="horz" lIns="91440" tIns="45720" rIns="91440" bIns="45720" rtlCol="0"/>
          <a:lstStyle>
            <a:lvl1pPr algn="r">
              <a:defRPr sz="1200"/>
            </a:lvl1pPr>
          </a:lstStyle>
          <a:p>
            <a:fld id="{B05E27A8-4892-4154-B52D-D6DF57E64DF0}" type="datetimeFigureOut">
              <a:rPr lang="en-US" smtClean="0"/>
              <a:pPr/>
              <a:t>11/7/2022</a:t>
            </a:fld>
            <a:endParaRPr lang="en-US"/>
          </a:p>
        </p:txBody>
      </p:sp>
      <p:sp>
        <p:nvSpPr>
          <p:cNvPr id="4" name="Footer Placeholder 3"/>
          <p:cNvSpPr>
            <a:spLocks noGrp="1"/>
          </p:cNvSpPr>
          <p:nvPr>
            <p:ph type="ftr" sz="quarter" idx="2"/>
          </p:nvPr>
        </p:nvSpPr>
        <p:spPr>
          <a:xfrm>
            <a:off x="1" y="8817760"/>
            <a:ext cx="3027466" cy="46434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5953" y="8817760"/>
            <a:ext cx="3027466" cy="464345"/>
          </a:xfrm>
          <a:prstGeom prst="rect">
            <a:avLst/>
          </a:prstGeom>
        </p:spPr>
        <p:txBody>
          <a:bodyPr vert="horz" lIns="91440" tIns="45720" rIns="91440" bIns="45720" rtlCol="0" anchor="b"/>
          <a:lstStyle>
            <a:lvl1pPr algn="r">
              <a:defRPr sz="1200"/>
            </a:lvl1pPr>
          </a:lstStyle>
          <a:p>
            <a:fld id="{6185E82F-0DA1-4CAE-A04F-3CD01576310E}" type="slidenum">
              <a:rPr lang="en-US" smtClean="0"/>
              <a:pPr/>
              <a:t>‹#›</a:t>
            </a:fld>
            <a:endParaRPr lang="en-US"/>
          </a:p>
        </p:txBody>
      </p:sp>
    </p:spTree>
    <p:extLst>
      <p:ext uri="{BB962C8B-B14F-4D97-AF65-F5344CB8AC3E}">
        <p14:creationId xmlns:p14="http://schemas.microsoft.com/office/powerpoint/2010/main" val="4105298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6551" y="0"/>
            <a:ext cx="3026833" cy="464185"/>
          </a:xfrm>
          <a:prstGeom prst="rect">
            <a:avLst/>
          </a:prstGeom>
        </p:spPr>
        <p:txBody>
          <a:bodyPr vert="horz" lIns="91440" tIns="45720" rIns="91440" bIns="45720" rtlCol="0"/>
          <a:lstStyle>
            <a:lvl1pPr algn="r">
              <a:defRPr sz="1200"/>
            </a:lvl1pPr>
          </a:lstStyle>
          <a:p>
            <a:fld id="{7441F709-1019-4B5E-A58B-2717B614BF2E}" type="datetimeFigureOut">
              <a:rPr lang="en-US" smtClean="0"/>
              <a:pPr/>
              <a:t>11/7/2022</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5"/>
            <a:ext cx="3026833" cy="46418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1" y="8817905"/>
            <a:ext cx="3026833" cy="464185"/>
          </a:xfrm>
          <a:prstGeom prst="rect">
            <a:avLst/>
          </a:prstGeom>
        </p:spPr>
        <p:txBody>
          <a:bodyPr vert="horz" lIns="91440" tIns="45720" rIns="91440" bIns="45720" rtlCol="0" anchor="b"/>
          <a:lstStyle>
            <a:lvl1pPr algn="r">
              <a:defRPr sz="1200"/>
            </a:lvl1pPr>
          </a:lstStyle>
          <a:p>
            <a:fld id="{A0874382-BF8E-4DDF-96A0-73C4B7F6E3E2}" type="slidenum">
              <a:rPr lang="en-US" smtClean="0"/>
              <a:pPr/>
              <a:t>‹#›</a:t>
            </a:fld>
            <a:endParaRPr lang="en-US" dirty="0"/>
          </a:p>
        </p:txBody>
      </p:sp>
    </p:spTree>
    <p:extLst>
      <p:ext uri="{BB962C8B-B14F-4D97-AF65-F5344CB8AC3E}">
        <p14:creationId xmlns:p14="http://schemas.microsoft.com/office/powerpoint/2010/main" val="2809566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a:t>
            </a:fld>
            <a:endParaRPr lang="en-US" dirty="0"/>
          </a:p>
        </p:txBody>
      </p:sp>
    </p:spTree>
    <p:extLst>
      <p:ext uri="{BB962C8B-B14F-4D97-AF65-F5344CB8AC3E}">
        <p14:creationId xmlns:p14="http://schemas.microsoft.com/office/powerpoint/2010/main" val="3437170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11</a:t>
            </a:fld>
            <a:endParaRPr lang="en-US" dirty="0"/>
          </a:p>
        </p:txBody>
      </p:sp>
    </p:spTree>
    <p:extLst>
      <p:ext uri="{BB962C8B-B14F-4D97-AF65-F5344CB8AC3E}">
        <p14:creationId xmlns:p14="http://schemas.microsoft.com/office/powerpoint/2010/main" val="1822669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12</a:t>
            </a:fld>
            <a:endParaRPr lang="en-US" dirty="0"/>
          </a:p>
        </p:txBody>
      </p:sp>
    </p:spTree>
    <p:extLst>
      <p:ext uri="{BB962C8B-B14F-4D97-AF65-F5344CB8AC3E}">
        <p14:creationId xmlns:p14="http://schemas.microsoft.com/office/powerpoint/2010/main" val="3797048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13</a:t>
            </a:fld>
            <a:endParaRPr lang="en-US" dirty="0"/>
          </a:p>
        </p:txBody>
      </p:sp>
    </p:spTree>
    <p:extLst>
      <p:ext uri="{BB962C8B-B14F-4D97-AF65-F5344CB8AC3E}">
        <p14:creationId xmlns:p14="http://schemas.microsoft.com/office/powerpoint/2010/main" val="88757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14</a:t>
            </a:fld>
            <a:endParaRPr lang="en-US" dirty="0"/>
          </a:p>
        </p:txBody>
      </p:sp>
    </p:spTree>
    <p:extLst>
      <p:ext uri="{BB962C8B-B14F-4D97-AF65-F5344CB8AC3E}">
        <p14:creationId xmlns:p14="http://schemas.microsoft.com/office/powerpoint/2010/main" val="2567203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15</a:t>
            </a:fld>
            <a:endParaRPr lang="en-US" dirty="0"/>
          </a:p>
        </p:txBody>
      </p:sp>
    </p:spTree>
    <p:extLst>
      <p:ext uri="{BB962C8B-B14F-4D97-AF65-F5344CB8AC3E}">
        <p14:creationId xmlns:p14="http://schemas.microsoft.com/office/powerpoint/2010/main" val="1058325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16</a:t>
            </a:fld>
            <a:endParaRPr lang="en-US" dirty="0"/>
          </a:p>
        </p:txBody>
      </p:sp>
    </p:spTree>
    <p:extLst>
      <p:ext uri="{BB962C8B-B14F-4D97-AF65-F5344CB8AC3E}">
        <p14:creationId xmlns:p14="http://schemas.microsoft.com/office/powerpoint/2010/main" val="1786097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17</a:t>
            </a:fld>
            <a:endParaRPr lang="en-US" dirty="0"/>
          </a:p>
        </p:txBody>
      </p:sp>
    </p:spTree>
    <p:extLst>
      <p:ext uri="{BB962C8B-B14F-4D97-AF65-F5344CB8AC3E}">
        <p14:creationId xmlns:p14="http://schemas.microsoft.com/office/powerpoint/2010/main" val="319322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18</a:t>
            </a:fld>
            <a:endParaRPr lang="en-US" dirty="0"/>
          </a:p>
        </p:txBody>
      </p:sp>
    </p:spTree>
    <p:extLst>
      <p:ext uri="{BB962C8B-B14F-4D97-AF65-F5344CB8AC3E}">
        <p14:creationId xmlns:p14="http://schemas.microsoft.com/office/powerpoint/2010/main" val="3437170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19</a:t>
            </a:fld>
            <a:endParaRPr lang="en-US" dirty="0"/>
          </a:p>
        </p:txBody>
      </p:sp>
    </p:spTree>
    <p:extLst>
      <p:ext uri="{BB962C8B-B14F-4D97-AF65-F5344CB8AC3E}">
        <p14:creationId xmlns:p14="http://schemas.microsoft.com/office/powerpoint/2010/main" val="3437170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3</a:t>
            </a:fld>
            <a:endParaRPr lang="en-US" dirty="0"/>
          </a:p>
        </p:txBody>
      </p:sp>
    </p:spTree>
    <p:extLst>
      <p:ext uri="{BB962C8B-B14F-4D97-AF65-F5344CB8AC3E}">
        <p14:creationId xmlns:p14="http://schemas.microsoft.com/office/powerpoint/2010/main" val="994389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4</a:t>
            </a:fld>
            <a:endParaRPr lang="en-US" dirty="0"/>
          </a:p>
        </p:txBody>
      </p:sp>
    </p:spTree>
    <p:extLst>
      <p:ext uri="{BB962C8B-B14F-4D97-AF65-F5344CB8AC3E}">
        <p14:creationId xmlns:p14="http://schemas.microsoft.com/office/powerpoint/2010/main" val="2733439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5</a:t>
            </a:fld>
            <a:endParaRPr lang="en-US" dirty="0"/>
          </a:p>
        </p:txBody>
      </p:sp>
    </p:spTree>
    <p:extLst>
      <p:ext uri="{BB962C8B-B14F-4D97-AF65-F5344CB8AC3E}">
        <p14:creationId xmlns:p14="http://schemas.microsoft.com/office/powerpoint/2010/main" val="1270182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6</a:t>
            </a:fld>
            <a:endParaRPr lang="en-US" dirty="0"/>
          </a:p>
        </p:txBody>
      </p:sp>
    </p:spTree>
    <p:extLst>
      <p:ext uri="{BB962C8B-B14F-4D97-AF65-F5344CB8AC3E}">
        <p14:creationId xmlns:p14="http://schemas.microsoft.com/office/powerpoint/2010/main" val="3437170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7</a:t>
            </a:fld>
            <a:endParaRPr lang="en-US" dirty="0"/>
          </a:p>
        </p:txBody>
      </p:sp>
    </p:spTree>
    <p:extLst>
      <p:ext uri="{BB962C8B-B14F-4D97-AF65-F5344CB8AC3E}">
        <p14:creationId xmlns:p14="http://schemas.microsoft.com/office/powerpoint/2010/main" val="2430679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8</a:t>
            </a:fld>
            <a:endParaRPr lang="en-US" dirty="0"/>
          </a:p>
        </p:txBody>
      </p:sp>
    </p:spTree>
    <p:extLst>
      <p:ext uri="{BB962C8B-B14F-4D97-AF65-F5344CB8AC3E}">
        <p14:creationId xmlns:p14="http://schemas.microsoft.com/office/powerpoint/2010/main" val="3534418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9</a:t>
            </a:fld>
            <a:endParaRPr lang="en-US" dirty="0"/>
          </a:p>
        </p:txBody>
      </p:sp>
    </p:spTree>
    <p:extLst>
      <p:ext uri="{BB962C8B-B14F-4D97-AF65-F5344CB8AC3E}">
        <p14:creationId xmlns:p14="http://schemas.microsoft.com/office/powerpoint/2010/main" val="2185052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10</a:t>
            </a:fld>
            <a:endParaRPr lang="en-US" dirty="0"/>
          </a:p>
        </p:txBody>
      </p:sp>
    </p:spTree>
    <p:extLst>
      <p:ext uri="{BB962C8B-B14F-4D97-AF65-F5344CB8AC3E}">
        <p14:creationId xmlns:p14="http://schemas.microsoft.com/office/powerpoint/2010/main" val="943233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11/7/2022</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11/7/2022</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11/7/2022</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11/7/2022</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11/7/2022</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045CC4-B367-4478-A1BC-DD481B18020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5897CD-7F5F-49CC-9EFF-D669730FA6E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7F5331-51F2-4B57-B29E-0E046D414DD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984C49-8E1D-43EF-A29A-8F0293BCD01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25C77F-CE4B-411F-8DEC-7796D8504C0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DEEBDA9-8DAF-4A96-A45A-C904E65B4CF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11/7/2022</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8E3315-7CB4-49FA-BDC9-2647988B04F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4A5C9C-BDE1-4F2B-87D7-D7B8414A718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60688E-26BF-42CB-9B20-3F245BC6864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380241-5CFE-4131-8F4C-765668E11D73}"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6F91BA-7238-4992-866A-3F6456D1EDBB}"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46512E-2F75-4124-8CF6-6E27E5D4E3FA}"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60A925-979D-46BB-B0C8-3B20DE5AB066}"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6A52B4-3E4C-4C49-9DFC-822C9339D8AE}"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397987-5A7C-4D1F-9764-AC62594E5AA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0CFF224-FC5C-4FF6-B592-957DB1AAB25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11/7/2022</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8ECCED-BE80-4923-85BC-3A994D1F7C5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E2E5193-FE29-4994-8F0D-48BB119C34EB}"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3D461D-004A-462B-B444-A44B43D1713E}"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73D0B0-0FF7-481A-8C5E-E1C2DD9F103C}"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EE1F2D-9577-4D5D-AA0B-292890EE52C8}"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45CF60-CC65-408B-85CF-DDCDC96AF8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11/7/2022</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11/7/2022</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11/7/2022</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11/7/2022</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11/7/2022</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11/7/2022</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7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D0A39545-C29A-4219-9954-8CBAD17CD477}" type="datetimeFigureOut">
              <a:rPr lang="en-US" smtClean="0"/>
              <a:pPr/>
              <a:t>11/7/2022</a:t>
            </a:fld>
            <a:endParaRPr lang="en-US" dirty="0"/>
          </a:p>
        </p:txBody>
      </p:sp>
      <p:sp>
        <p:nvSpPr>
          <p:cNvPr id="287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287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299FDD7-F7E5-4BF5-ACCF-5D1D44779CF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8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88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88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09042F12-B1C6-4FC0-98D0-EC25156C45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91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91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EBB05BFC-9CD9-43B3-8F3E-99C41BBB72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06" y="3886200"/>
            <a:ext cx="9144000" cy="1470025"/>
          </a:xfrm>
        </p:spPr>
        <p:txBody>
          <a:bodyPr>
            <a:normAutofit fontScale="90000"/>
          </a:bodyPr>
          <a:lstStyle/>
          <a:p>
            <a:br>
              <a:rPr lang="en-US" sz="2800" dirty="0">
                <a:latin typeface="Georgia" pitchFamily="18" charset="0"/>
              </a:rPr>
            </a:br>
            <a:r>
              <a:rPr lang="en-US" sz="2700" dirty="0">
                <a:latin typeface="Georgia" pitchFamily="18" charset="0"/>
              </a:rPr>
              <a:t>Dianna Tran, Molly Ingram, Miguel Gómez,</a:t>
            </a:r>
            <a:br>
              <a:rPr lang="en-US" sz="2700" dirty="0">
                <a:latin typeface="Georgia" pitchFamily="18" charset="0"/>
              </a:rPr>
            </a:br>
            <a:r>
              <a:rPr lang="en-US" sz="2700" dirty="0">
                <a:latin typeface="Georgia" pitchFamily="18" charset="0"/>
              </a:rPr>
              <a:t>Pat Canning, Jeff Bloem and Chris Barrett</a:t>
            </a:r>
            <a:br>
              <a:rPr lang="en-US" sz="2700" dirty="0">
                <a:latin typeface="Georgia" pitchFamily="18" charset="0"/>
              </a:rPr>
            </a:br>
            <a:r>
              <a:rPr lang="en-US" sz="2700" dirty="0">
                <a:latin typeface="Georgia" pitchFamily="18" charset="0"/>
              </a:rPr>
              <a:t>ASTAR virtual workshop</a:t>
            </a:r>
            <a:br>
              <a:rPr lang="en-US" sz="2700" dirty="0">
                <a:latin typeface="Georgia" pitchFamily="18" charset="0"/>
              </a:rPr>
            </a:br>
            <a:r>
              <a:rPr lang="en-US" sz="2700" dirty="0">
                <a:latin typeface="Georgia" pitchFamily="18" charset="0"/>
              </a:rPr>
              <a:t>November 8, 2022</a:t>
            </a:r>
            <a:br>
              <a:rPr lang="en-US" sz="2700" dirty="0">
                <a:latin typeface="Georgia" pitchFamily="18" charset="0"/>
              </a:rPr>
            </a:br>
            <a:endParaRPr lang="en-US" sz="2700" dirty="0">
              <a:latin typeface="Georgia" pitchFamily="18" charset="0"/>
            </a:endParaRPr>
          </a:p>
        </p:txBody>
      </p:sp>
      <p:sp>
        <p:nvSpPr>
          <p:cNvPr id="3" name="TextBox 2"/>
          <p:cNvSpPr txBox="1"/>
          <p:nvPr/>
        </p:nvSpPr>
        <p:spPr>
          <a:xfrm>
            <a:off x="228600" y="1905000"/>
            <a:ext cx="8686800" cy="1384995"/>
          </a:xfrm>
          <a:prstGeom prst="rect">
            <a:avLst/>
          </a:prstGeom>
          <a:noFill/>
        </p:spPr>
        <p:txBody>
          <a:bodyPr wrap="square" rtlCol="0">
            <a:spAutoFit/>
          </a:bodyPr>
          <a:lstStyle/>
          <a:p>
            <a:pPr algn="ctr"/>
            <a:r>
              <a:rPr lang="en-US" sz="2800" b="1" dirty="0">
                <a:latin typeface="Georgia" pitchFamily="18" charset="0"/>
              </a:rPr>
              <a:t>Ten stylized facts about how agri-food value chain employment and compensation changes with structural transformation</a:t>
            </a: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5" name="TextBox 4">
            <a:extLst>
              <a:ext uri="{FF2B5EF4-FFF2-40B4-BE49-F238E27FC236}">
                <a16:creationId xmlns:a16="http://schemas.microsoft.com/office/drawing/2014/main" id="{81859C10-0BBE-5497-B7EB-DEA17D56CC65}"/>
              </a:ext>
            </a:extLst>
          </p:cNvPr>
          <p:cNvSpPr txBox="1"/>
          <p:nvPr/>
        </p:nvSpPr>
        <p:spPr>
          <a:xfrm>
            <a:off x="762000" y="5867400"/>
            <a:ext cx="7467600" cy="1231106"/>
          </a:xfrm>
          <a:prstGeom prst="rect">
            <a:avLst/>
          </a:prstGeom>
          <a:noFill/>
        </p:spPr>
        <p:txBody>
          <a:bodyPr wrap="square" rtlCol="0">
            <a:spAutoFit/>
          </a:bodyPr>
          <a:lstStyle/>
          <a:p>
            <a:pPr marL="0" marR="0">
              <a:spcBef>
                <a:spcPts val="0"/>
              </a:spcBef>
              <a:spcAft>
                <a:spcPts val="0"/>
              </a:spcAft>
            </a:pPr>
            <a:r>
              <a:rPr lang="en-US" sz="1400" i="1" dirty="0">
                <a:effectLst/>
                <a:latin typeface="Calibri" panose="020F0502020204030204" pitchFamily="34" charset="0"/>
                <a:ea typeface="Calibri" panose="020F0502020204030204" pitchFamily="34" charset="0"/>
              </a:rPr>
              <a:t>The findings and conclusions in this presentation are those of the authors and should not be construed to represent any official USDA or U.S. Government determination or policy. This research was funded in part through Cooperative Agreement number 58-4000-1-0080 between Cornell University and the Economic Research Service of the U.S. Department of Agriculture.</a:t>
            </a:r>
            <a:endParaRPr lang="en-US" sz="1400" dirty="0">
              <a:effectLst/>
              <a:latin typeface="Calibri" panose="020F0502020204030204" pitchFamily="34" charset="0"/>
              <a:ea typeface="Calibri" panose="020F0502020204030204" pitchFamily="34" charset="0"/>
            </a:endParaRP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BB0B56-6C4F-DB56-AAF7-1174D8C7729D}"/>
              </a:ext>
            </a:extLst>
          </p:cNvPr>
          <p:cNvPicPr>
            <a:picLocks noChangeAspect="1"/>
          </p:cNvPicPr>
          <p:nvPr/>
        </p:nvPicPr>
        <p:blipFill>
          <a:blip r:embed="rId3"/>
          <a:stretch>
            <a:fillRect/>
          </a:stretch>
        </p:blipFill>
        <p:spPr>
          <a:xfrm>
            <a:off x="1688306" y="1708822"/>
            <a:ext cx="5767387" cy="4119563"/>
          </a:xfrm>
          <a:prstGeom prst="rect">
            <a:avLst/>
          </a:prstGeom>
        </p:spPr>
      </p:pic>
      <p:sp>
        <p:nvSpPr>
          <p:cNvPr id="3" name="TextBox 2"/>
          <p:cNvSpPr txBox="1"/>
          <p:nvPr/>
        </p:nvSpPr>
        <p:spPr>
          <a:xfrm>
            <a:off x="152400" y="1029615"/>
            <a:ext cx="8915399" cy="1200329"/>
          </a:xfrm>
          <a:prstGeom prst="rect">
            <a:avLst/>
          </a:prstGeom>
          <a:noFill/>
        </p:spPr>
        <p:txBody>
          <a:bodyPr wrap="square" rtlCol="0">
            <a:spAutoFit/>
          </a:bodyPr>
          <a:lstStyle/>
          <a:p>
            <a:r>
              <a:rPr lang="en-US" sz="2400" b="1" dirty="0">
                <a:latin typeface="Georgia" pitchFamily="18" charset="0"/>
              </a:rPr>
              <a:t>5. Labor share of total AVC value addition rises over most of the income range.</a:t>
            </a:r>
          </a:p>
          <a:p>
            <a:pPr marL="2743200" lvl="5" indent="-457200">
              <a:buFont typeface="+mj-lt"/>
              <a:buAutoNum type="arabicParenR"/>
            </a:pPr>
            <a:endParaRPr lang="en-US" sz="2400" dirty="0">
              <a:latin typeface="Georgia" pitchFamily="18" charset="0"/>
            </a:endParaRPr>
          </a:p>
        </p:txBody>
      </p:sp>
      <p:pic>
        <p:nvPicPr>
          <p:cNvPr id="4" name="Picture 5" descr="cu_logo_sml_150_ppt"/>
          <p:cNvPicPr>
            <a:picLocks noChangeAspect="1" noChangeArrowheads="1"/>
          </p:cNvPicPr>
          <p:nvPr/>
        </p:nvPicPr>
        <p:blipFill>
          <a:blip r:embed="rId4"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334000" y="1501"/>
            <a:ext cx="3810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10 Stylized facts</a:t>
            </a:r>
            <a:endParaRPr lang="en-US" sz="3000" kern="0" dirty="0">
              <a:solidFill>
                <a:schemeClr val="bg1"/>
              </a:solidFill>
              <a:latin typeface="Georgia" pitchFamily="18" charset="0"/>
              <a:ea typeface="+mj-ea"/>
              <a:cs typeface="+mj-cs"/>
            </a:endParaRPr>
          </a:p>
        </p:txBody>
      </p:sp>
      <p:sp>
        <p:nvSpPr>
          <p:cNvPr id="7" name="TextBox 6">
            <a:extLst>
              <a:ext uri="{FF2B5EF4-FFF2-40B4-BE49-F238E27FC236}">
                <a16:creationId xmlns:a16="http://schemas.microsoft.com/office/drawing/2014/main" id="{E1315EDC-0B4F-8874-0CCA-0151F917D366}"/>
              </a:ext>
            </a:extLst>
          </p:cNvPr>
          <p:cNvSpPr txBox="1"/>
          <p:nvPr/>
        </p:nvSpPr>
        <p:spPr>
          <a:xfrm>
            <a:off x="533400" y="5867400"/>
            <a:ext cx="8077200" cy="830997"/>
          </a:xfrm>
          <a:prstGeom prst="rect">
            <a:avLst/>
          </a:prstGeom>
          <a:noFill/>
        </p:spPr>
        <p:txBody>
          <a:bodyPr wrap="square" rtlCol="0">
            <a:spAutoFit/>
          </a:bodyPr>
          <a:lstStyle/>
          <a:p>
            <a:r>
              <a:rPr lang="en-US" sz="2400" dirty="0">
                <a:latin typeface="Georgia" pitchFamily="18" charset="0"/>
              </a:rPr>
              <a:t>Especially in FAFH, labor share of AVC VA increases steadily from LMIC to HIC. </a:t>
            </a:r>
          </a:p>
        </p:txBody>
      </p:sp>
    </p:spTree>
    <p:extLst>
      <p:ext uri="{BB962C8B-B14F-4D97-AF65-F5344CB8AC3E}">
        <p14:creationId xmlns:p14="http://schemas.microsoft.com/office/powerpoint/2010/main" val="3196059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029615"/>
            <a:ext cx="8915399" cy="1200329"/>
          </a:xfrm>
          <a:prstGeom prst="rect">
            <a:avLst/>
          </a:prstGeom>
          <a:noFill/>
        </p:spPr>
        <p:txBody>
          <a:bodyPr wrap="square" rtlCol="0">
            <a:spAutoFit/>
          </a:bodyPr>
          <a:lstStyle/>
          <a:p>
            <a:r>
              <a:rPr lang="en-US" sz="2400" b="1" dirty="0">
                <a:latin typeface="Georgia" pitchFamily="18" charset="0"/>
              </a:rPr>
              <a:t>6. While primary production employment generating FAH falls as % total jobs in economy, FAFH share rises.</a:t>
            </a:r>
          </a:p>
          <a:p>
            <a:pPr marL="2743200" lvl="5" indent="-457200">
              <a:buFont typeface="+mj-lt"/>
              <a:buAutoNum type="arabicParenR"/>
            </a:pPr>
            <a:endParaRPr lang="en-US" sz="2400" dirty="0">
              <a:latin typeface="Georgia" pitchFamily="18" charset="0"/>
            </a:endParaRPr>
          </a:p>
        </p:txBody>
      </p:sp>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334000" y="1501"/>
            <a:ext cx="3810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10 Stylized facts</a:t>
            </a:r>
            <a:endParaRPr lang="en-US" sz="3000" kern="0" dirty="0">
              <a:solidFill>
                <a:schemeClr val="bg1"/>
              </a:solidFill>
              <a:latin typeface="Georgia" pitchFamily="18" charset="0"/>
              <a:ea typeface="+mj-ea"/>
              <a:cs typeface="+mj-cs"/>
            </a:endParaRPr>
          </a:p>
        </p:txBody>
      </p:sp>
      <p:pic>
        <p:nvPicPr>
          <p:cNvPr id="6" name="Picture 5">
            <a:extLst>
              <a:ext uri="{FF2B5EF4-FFF2-40B4-BE49-F238E27FC236}">
                <a16:creationId xmlns:a16="http://schemas.microsoft.com/office/drawing/2014/main" id="{6B1DF2EA-5A20-552A-D577-001902624F45}"/>
              </a:ext>
            </a:extLst>
          </p:cNvPr>
          <p:cNvPicPr>
            <a:picLocks noChangeAspect="1"/>
          </p:cNvPicPr>
          <p:nvPr/>
        </p:nvPicPr>
        <p:blipFill>
          <a:blip r:embed="rId4"/>
          <a:stretch>
            <a:fillRect/>
          </a:stretch>
        </p:blipFill>
        <p:spPr>
          <a:xfrm>
            <a:off x="1781175" y="2278484"/>
            <a:ext cx="5581650" cy="3771900"/>
          </a:xfrm>
          <a:prstGeom prst="rect">
            <a:avLst/>
          </a:prstGeom>
        </p:spPr>
      </p:pic>
    </p:spTree>
    <p:extLst>
      <p:ext uri="{BB962C8B-B14F-4D97-AF65-F5344CB8AC3E}">
        <p14:creationId xmlns:p14="http://schemas.microsoft.com/office/powerpoint/2010/main" val="3105415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029615"/>
            <a:ext cx="8915399" cy="1200329"/>
          </a:xfrm>
          <a:prstGeom prst="rect">
            <a:avLst/>
          </a:prstGeom>
          <a:noFill/>
        </p:spPr>
        <p:txBody>
          <a:bodyPr wrap="square" rtlCol="0">
            <a:spAutoFit/>
          </a:bodyPr>
          <a:lstStyle/>
          <a:p>
            <a:r>
              <a:rPr lang="en-US" sz="2400" b="1" dirty="0">
                <a:latin typeface="Georgia" pitchFamily="18" charset="0"/>
              </a:rPr>
              <a:t>7. AVC employment growth is mainly driven by growth in FAFH and in the food service industry.</a:t>
            </a:r>
          </a:p>
          <a:p>
            <a:pPr marL="2743200" lvl="5" indent="-457200">
              <a:buFont typeface="+mj-lt"/>
              <a:buAutoNum type="arabicParenR"/>
            </a:pPr>
            <a:endParaRPr lang="en-US" sz="2400" dirty="0">
              <a:latin typeface="Georgia" pitchFamily="18" charset="0"/>
            </a:endParaRPr>
          </a:p>
        </p:txBody>
      </p:sp>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334000" y="1501"/>
            <a:ext cx="3810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10 Stylized facts</a:t>
            </a:r>
            <a:endParaRPr lang="en-US" sz="3000" kern="0" dirty="0">
              <a:solidFill>
                <a:schemeClr val="bg1"/>
              </a:solidFill>
              <a:latin typeface="Georgia" pitchFamily="18" charset="0"/>
              <a:ea typeface="+mj-ea"/>
              <a:cs typeface="+mj-cs"/>
            </a:endParaRPr>
          </a:p>
        </p:txBody>
      </p:sp>
      <p:pic>
        <p:nvPicPr>
          <p:cNvPr id="2" name="Picture 1">
            <a:extLst>
              <a:ext uri="{FF2B5EF4-FFF2-40B4-BE49-F238E27FC236}">
                <a16:creationId xmlns:a16="http://schemas.microsoft.com/office/drawing/2014/main" id="{F477E0E9-F8DF-7EB6-66E7-13B6A8337735}"/>
              </a:ext>
            </a:extLst>
          </p:cNvPr>
          <p:cNvPicPr>
            <a:picLocks noChangeAspect="1"/>
          </p:cNvPicPr>
          <p:nvPr/>
        </p:nvPicPr>
        <p:blipFill>
          <a:blip r:embed="rId4"/>
          <a:stretch>
            <a:fillRect/>
          </a:stretch>
        </p:blipFill>
        <p:spPr>
          <a:xfrm>
            <a:off x="1781174" y="2064105"/>
            <a:ext cx="5657850" cy="3771900"/>
          </a:xfrm>
          <a:prstGeom prst="rect">
            <a:avLst/>
          </a:prstGeom>
        </p:spPr>
      </p:pic>
    </p:spTree>
    <p:extLst>
      <p:ext uri="{BB962C8B-B14F-4D97-AF65-F5344CB8AC3E}">
        <p14:creationId xmlns:p14="http://schemas.microsoft.com/office/powerpoint/2010/main" val="2180270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029615"/>
            <a:ext cx="8915399" cy="830997"/>
          </a:xfrm>
          <a:prstGeom prst="rect">
            <a:avLst/>
          </a:prstGeom>
          <a:noFill/>
        </p:spPr>
        <p:txBody>
          <a:bodyPr wrap="square" rtlCol="0">
            <a:spAutoFit/>
          </a:bodyPr>
          <a:lstStyle/>
          <a:p>
            <a:r>
              <a:rPr lang="en-US" sz="2400" b="1" dirty="0">
                <a:latin typeface="Georgia" pitchFamily="18" charset="0"/>
              </a:rPr>
              <a:t>8. AVC compensation per worker largely keeps pace with broader economy. Huge international variation.</a:t>
            </a:r>
            <a:endParaRPr lang="en-US" sz="2400" dirty="0">
              <a:latin typeface="Georgia" pitchFamily="18" charset="0"/>
            </a:endParaRPr>
          </a:p>
        </p:txBody>
      </p:sp>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334000" y="1501"/>
            <a:ext cx="3810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10 Stylized facts</a:t>
            </a:r>
            <a:endParaRPr lang="en-US" sz="3000" kern="0" dirty="0">
              <a:solidFill>
                <a:schemeClr val="bg1"/>
              </a:solidFill>
              <a:latin typeface="Georgia" pitchFamily="18" charset="0"/>
              <a:ea typeface="+mj-ea"/>
              <a:cs typeface="+mj-cs"/>
            </a:endParaRPr>
          </a:p>
        </p:txBody>
      </p:sp>
      <p:pic>
        <p:nvPicPr>
          <p:cNvPr id="2" name="Picture 1">
            <a:extLst>
              <a:ext uri="{FF2B5EF4-FFF2-40B4-BE49-F238E27FC236}">
                <a16:creationId xmlns:a16="http://schemas.microsoft.com/office/drawing/2014/main" id="{36218573-06F6-4DD1-1E3D-354F14ED1E44}"/>
              </a:ext>
            </a:extLst>
          </p:cNvPr>
          <p:cNvPicPr>
            <a:picLocks noChangeAspect="1"/>
          </p:cNvPicPr>
          <p:nvPr/>
        </p:nvPicPr>
        <p:blipFill>
          <a:blip r:embed="rId4"/>
          <a:stretch>
            <a:fillRect/>
          </a:stretch>
        </p:blipFill>
        <p:spPr>
          <a:xfrm>
            <a:off x="1295400" y="2133600"/>
            <a:ext cx="6189037" cy="4004073"/>
          </a:xfrm>
          <a:prstGeom prst="rect">
            <a:avLst/>
          </a:prstGeom>
        </p:spPr>
      </p:pic>
      <p:sp>
        <p:nvSpPr>
          <p:cNvPr id="7" name="TextBox 6">
            <a:extLst>
              <a:ext uri="{FF2B5EF4-FFF2-40B4-BE49-F238E27FC236}">
                <a16:creationId xmlns:a16="http://schemas.microsoft.com/office/drawing/2014/main" id="{4064AD8F-2783-DFE6-0DF3-49D91E2F20A4}"/>
              </a:ext>
            </a:extLst>
          </p:cNvPr>
          <p:cNvSpPr txBox="1"/>
          <p:nvPr/>
        </p:nvSpPr>
        <p:spPr>
          <a:xfrm>
            <a:off x="609600" y="6248400"/>
            <a:ext cx="8305800" cy="461665"/>
          </a:xfrm>
          <a:prstGeom prst="rect">
            <a:avLst/>
          </a:prstGeom>
          <a:noFill/>
        </p:spPr>
        <p:txBody>
          <a:bodyPr wrap="square" rtlCol="0">
            <a:spAutoFit/>
          </a:bodyPr>
          <a:lstStyle/>
          <a:p>
            <a:r>
              <a:rPr lang="en-US" sz="2400" dirty="0">
                <a:solidFill>
                  <a:srgbClr val="FF0000"/>
                </a:solidFill>
                <a:latin typeface="Georgia" pitchFamily="18" charset="0"/>
              </a:rPr>
              <a:t>x</a:t>
            </a:r>
            <a:r>
              <a:rPr lang="en-US" sz="2400" dirty="0">
                <a:latin typeface="Georgia" pitchFamily="18" charset="0"/>
              </a:rPr>
              <a:t> shows overall economywide mean compensation/worker.</a:t>
            </a:r>
          </a:p>
        </p:txBody>
      </p:sp>
    </p:spTree>
    <p:extLst>
      <p:ext uri="{BB962C8B-B14F-4D97-AF65-F5344CB8AC3E}">
        <p14:creationId xmlns:p14="http://schemas.microsoft.com/office/powerpoint/2010/main" val="3481699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029615"/>
            <a:ext cx="8915399" cy="830997"/>
          </a:xfrm>
          <a:prstGeom prst="rect">
            <a:avLst/>
          </a:prstGeom>
          <a:noFill/>
        </p:spPr>
        <p:txBody>
          <a:bodyPr wrap="square" rtlCol="0">
            <a:spAutoFit/>
          </a:bodyPr>
          <a:lstStyle/>
          <a:p>
            <a:r>
              <a:rPr lang="en-US" sz="2400" b="1" dirty="0">
                <a:latin typeface="Georgia" pitchFamily="18" charset="0"/>
              </a:rPr>
              <a:t>8. AVC compensation per worker largely keeps pace with broader economy. Huge international variation.</a:t>
            </a:r>
            <a:endParaRPr lang="en-US" sz="2400" dirty="0">
              <a:latin typeface="Georgia" pitchFamily="18" charset="0"/>
            </a:endParaRPr>
          </a:p>
        </p:txBody>
      </p:sp>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334000" y="1501"/>
            <a:ext cx="3810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10 Stylized facts</a:t>
            </a:r>
            <a:endParaRPr lang="en-US" sz="3000" kern="0" dirty="0">
              <a:solidFill>
                <a:schemeClr val="bg1"/>
              </a:solidFill>
              <a:latin typeface="Georgia" pitchFamily="18" charset="0"/>
              <a:ea typeface="+mj-ea"/>
              <a:cs typeface="+mj-cs"/>
            </a:endParaRPr>
          </a:p>
        </p:txBody>
      </p:sp>
      <p:pic>
        <p:nvPicPr>
          <p:cNvPr id="6" name="Picture 5">
            <a:extLst>
              <a:ext uri="{FF2B5EF4-FFF2-40B4-BE49-F238E27FC236}">
                <a16:creationId xmlns:a16="http://schemas.microsoft.com/office/drawing/2014/main" id="{33D69216-534C-C2A0-CA6C-28DE5D73518D}"/>
              </a:ext>
            </a:extLst>
          </p:cNvPr>
          <p:cNvPicPr>
            <a:picLocks noChangeAspect="1"/>
          </p:cNvPicPr>
          <p:nvPr/>
        </p:nvPicPr>
        <p:blipFill>
          <a:blip r:embed="rId4"/>
          <a:stretch>
            <a:fillRect/>
          </a:stretch>
        </p:blipFill>
        <p:spPr>
          <a:xfrm>
            <a:off x="152399" y="2057400"/>
            <a:ext cx="8291267" cy="4637488"/>
          </a:xfrm>
          <a:prstGeom prst="rect">
            <a:avLst/>
          </a:prstGeom>
        </p:spPr>
      </p:pic>
    </p:spTree>
    <p:extLst>
      <p:ext uri="{BB962C8B-B14F-4D97-AF65-F5344CB8AC3E}">
        <p14:creationId xmlns:p14="http://schemas.microsoft.com/office/powerpoint/2010/main" val="965941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029615"/>
            <a:ext cx="8915399" cy="1938992"/>
          </a:xfrm>
          <a:prstGeom prst="rect">
            <a:avLst/>
          </a:prstGeom>
          <a:noFill/>
        </p:spPr>
        <p:txBody>
          <a:bodyPr wrap="square" rtlCol="0">
            <a:spAutoFit/>
          </a:bodyPr>
          <a:lstStyle/>
          <a:p>
            <a:r>
              <a:rPr lang="en-US" sz="2400" b="1" dirty="0">
                <a:latin typeface="Georgia" pitchFamily="18" charset="0"/>
              </a:rPr>
              <a:t>9. Best compensated AVC jobs are in more capital-intensive industries (manufacturing/processing, transport/storage, wholesale/retail). Compensation lowest in primary production and food service. </a:t>
            </a:r>
          </a:p>
          <a:p>
            <a:pPr marL="2743200" lvl="5" indent="-457200">
              <a:buFont typeface="+mj-lt"/>
              <a:buAutoNum type="arabicParenR"/>
            </a:pPr>
            <a:endParaRPr lang="en-US" sz="2400" dirty="0">
              <a:latin typeface="Georgia" pitchFamily="18" charset="0"/>
            </a:endParaRPr>
          </a:p>
        </p:txBody>
      </p:sp>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334000" y="1501"/>
            <a:ext cx="3810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10 Stylized facts</a:t>
            </a:r>
            <a:endParaRPr lang="en-US" sz="3000" kern="0" dirty="0">
              <a:solidFill>
                <a:schemeClr val="bg1"/>
              </a:solidFill>
              <a:latin typeface="Georgia" pitchFamily="18" charset="0"/>
              <a:ea typeface="+mj-ea"/>
              <a:cs typeface="+mj-cs"/>
            </a:endParaRPr>
          </a:p>
        </p:txBody>
      </p:sp>
      <p:pic>
        <p:nvPicPr>
          <p:cNvPr id="2" name="Picture 1">
            <a:extLst>
              <a:ext uri="{FF2B5EF4-FFF2-40B4-BE49-F238E27FC236}">
                <a16:creationId xmlns:a16="http://schemas.microsoft.com/office/drawing/2014/main" id="{087AC5F7-3F07-4371-ED79-D6EE02AA2B50}"/>
              </a:ext>
            </a:extLst>
          </p:cNvPr>
          <p:cNvPicPr>
            <a:picLocks noChangeAspect="1"/>
          </p:cNvPicPr>
          <p:nvPr/>
        </p:nvPicPr>
        <p:blipFill>
          <a:blip r:embed="rId4"/>
          <a:stretch>
            <a:fillRect/>
          </a:stretch>
        </p:blipFill>
        <p:spPr>
          <a:xfrm>
            <a:off x="1686148" y="2590800"/>
            <a:ext cx="5847901" cy="3951824"/>
          </a:xfrm>
          <a:prstGeom prst="rect">
            <a:avLst/>
          </a:prstGeom>
        </p:spPr>
      </p:pic>
    </p:spTree>
    <p:extLst>
      <p:ext uri="{BB962C8B-B14F-4D97-AF65-F5344CB8AC3E}">
        <p14:creationId xmlns:p14="http://schemas.microsoft.com/office/powerpoint/2010/main" val="3293416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029615"/>
            <a:ext cx="8915399" cy="1569660"/>
          </a:xfrm>
          <a:prstGeom prst="rect">
            <a:avLst/>
          </a:prstGeom>
          <a:noFill/>
        </p:spPr>
        <p:txBody>
          <a:bodyPr wrap="square" rtlCol="0">
            <a:spAutoFit/>
          </a:bodyPr>
          <a:lstStyle/>
          <a:p>
            <a:r>
              <a:rPr lang="en-US" sz="2400" b="1" dirty="0">
                <a:latin typeface="Georgia" pitchFamily="18" charset="0"/>
              </a:rPr>
              <a:t>10. Subcontracting is modest but rises with incomes, and indirect labor earns higher compensation than direct industry employees do.</a:t>
            </a:r>
          </a:p>
          <a:p>
            <a:pPr marL="2743200" lvl="5" indent="-457200">
              <a:buFont typeface="+mj-lt"/>
              <a:buAutoNum type="arabicParenR"/>
            </a:pPr>
            <a:endParaRPr lang="en-US" sz="2400" dirty="0">
              <a:latin typeface="Georgia" pitchFamily="18" charset="0"/>
            </a:endParaRPr>
          </a:p>
        </p:txBody>
      </p:sp>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334000" y="1501"/>
            <a:ext cx="3810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10 Stylized facts</a:t>
            </a:r>
            <a:endParaRPr lang="en-US" sz="3000" kern="0" dirty="0">
              <a:solidFill>
                <a:schemeClr val="bg1"/>
              </a:solidFill>
              <a:latin typeface="Georgia" pitchFamily="18" charset="0"/>
              <a:ea typeface="+mj-ea"/>
              <a:cs typeface="+mj-cs"/>
            </a:endParaRPr>
          </a:p>
        </p:txBody>
      </p:sp>
      <p:pic>
        <p:nvPicPr>
          <p:cNvPr id="6" name="Picture 5">
            <a:extLst>
              <a:ext uri="{FF2B5EF4-FFF2-40B4-BE49-F238E27FC236}">
                <a16:creationId xmlns:a16="http://schemas.microsoft.com/office/drawing/2014/main" id="{7BD599B4-1047-05EA-C236-2607E64D35A2}"/>
              </a:ext>
            </a:extLst>
          </p:cNvPr>
          <p:cNvPicPr>
            <a:picLocks noChangeAspect="1"/>
          </p:cNvPicPr>
          <p:nvPr/>
        </p:nvPicPr>
        <p:blipFill>
          <a:blip r:embed="rId4"/>
          <a:stretch>
            <a:fillRect/>
          </a:stretch>
        </p:blipFill>
        <p:spPr>
          <a:xfrm>
            <a:off x="1657350" y="2362200"/>
            <a:ext cx="5829300" cy="3889551"/>
          </a:xfrm>
          <a:prstGeom prst="rect">
            <a:avLst/>
          </a:prstGeom>
        </p:spPr>
      </p:pic>
    </p:spTree>
    <p:extLst>
      <p:ext uri="{BB962C8B-B14F-4D97-AF65-F5344CB8AC3E}">
        <p14:creationId xmlns:p14="http://schemas.microsoft.com/office/powerpoint/2010/main" val="828857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029615"/>
            <a:ext cx="8915399" cy="1569660"/>
          </a:xfrm>
          <a:prstGeom prst="rect">
            <a:avLst/>
          </a:prstGeom>
          <a:noFill/>
        </p:spPr>
        <p:txBody>
          <a:bodyPr wrap="square" rtlCol="0">
            <a:spAutoFit/>
          </a:bodyPr>
          <a:lstStyle/>
          <a:p>
            <a:r>
              <a:rPr lang="en-US" sz="2400" b="1" dirty="0">
                <a:latin typeface="Georgia" pitchFamily="18" charset="0"/>
              </a:rPr>
              <a:t>10. Subcontracting is modest but rises with incomes, and indirect labor earns higher compensation than direct industry employees do.</a:t>
            </a:r>
          </a:p>
          <a:p>
            <a:pPr marL="2743200" lvl="5" indent="-457200">
              <a:buFont typeface="+mj-lt"/>
              <a:buAutoNum type="arabicParenR"/>
            </a:pPr>
            <a:endParaRPr lang="en-US" sz="2400" dirty="0">
              <a:latin typeface="Georgia" pitchFamily="18" charset="0"/>
            </a:endParaRPr>
          </a:p>
        </p:txBody>
      </p:sp>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334000" y="1501"/>
            <a:ext cx="3810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10 Stylized facts</a:t>
            </a:r>
            <a:endParaRPr lang="en-US" sz="3000" kern="0" dirty="0">
              <a:solidFill>
                <a:schemeClr val="bg1"/>
              </a:solidFill>
              <a:latin typeface="Georgia" pitchFamily="18" charset="0"/>
              <a:ea typeface="+mj-ea"/>
              <a:cs typeface="+mj-cs"/>
            </a:endParaRPr>
          </a:p>
        </p:txBody>
      </p:sp>
      <p:pic>
        <p:nvPicPr>
          <p:cNvPr id="7" name="Picture 6">
            <a:extLst>
              <a:ext uri="{FF2B5EF4-FFF2-40B4-BE49-F238E27FC236}">
                <a16:creationId xmlns:a16="http://schemas.microsoft.com/office/drawing/2014/main" id="{07C30DA4-3D6D-6997-B2C1-FEAFD67B5C27}"/>
              </a:ext>
            </a:extLst>
          </p:cNvPr>
          <p:cNvPicPr>
            <a:picLocks noChangeAspect="1"/>
          </p:cNvPicPr>
          <p:nvPr/>
        </p:nvPicPr>
        <p:blipFill>
          <a:blip r:embed="rId4"/>
          <a:stretch>
            <a:fillRect/>
          </a:stretch>
        </p:blipFill>
        <p:spPr>
          <a:xfrm>
            <a:off x="1143000" y="2636789"/>
            <a:ext cx="6610350" cy="3702472"/>
          </a:xfrm>
          <a:prstGeom prst="rect">
            <a:avLst/>
          </a:prstGeom>
        </p:spPr>
      </p:pic>
    </p:spTree>
    <p:extLst>
      <p:ext uri="{BB962C8B-B14F-4D97-AF65-F5344CB8AC3E}">
        <p14:creationId xmlns:p14="http://schemas.microsoft.com/office/powerpoint/2010/main" val="636234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029615"/>
            <a:ext cx="8915399" cy="3785652"/>
          </a:xfrm>
          <a:prstGeom prst="rect">
            <a:avLst/>
          </a:prstGeom>
          <a:noFill/>
        </p:spPr>
        <p:txBody>
          <a:bodyPr wrap="square" rtlCol="0">
            <a:spAutoFit/>
          </a:bodyPr>
          <a:lstStyle/>
          <a:p>
            <a:r>
              <a:rPr lang="en-US" sz="2400" b="1" dirty="0">
                <a:latin typeface="Georgia" pitchFamily="18" charset="0"/>
              </a:rPr>
              <a:t>GE model:</a:t>
            </a:r>
            <a:endParaRPr lang="en-US" sz="2400" dirty="0">
              <a:latin typeface="Georgia" pitchFamily="18" charset="0"/>
            </a:endParaRPr>
          </a:p>
          <a:p>
            <a:pPr marL="342900" indent="-342900">
              <a:buFontTx/>
              <a:buChar char="-"/>
            </a:pPr>
            <a:r>
              <a:rPr lang="en-US" sz="2400" dirty="0">
                <a:latin typeface="Georgia" pitchFamily="18" charset="0"/>
              </a:rPr>
              <a:t>GE model adapting </a:t>
            </a:r>
            <a:r>
              <a:rPr lang="en-US" sz="2400" dirty="0" err="1">
                <a:latin typeface="Georgia" pitchFamily="18" charset="0"/>
              </a:rPr>
              <a:t>Lagakos</a:t>
            </a:r>
            <a:r>
              <a:rPr lang="en-US" sz="2400" dirty="0">
                <a:latin typeface="Georgia" pitchFamily="18" charset="0"/>
              </a:rPr>
              <a:t> &amp; Waugh (</a:t>
            </a:r>
            <a:r>
              <a:rPr lang="en-US" sz="2400" i="1" dirty="0">
                <a:latin typeface="Georgia" pitchFamily="18" charset="0"/>
              </a:rPr>
              <a:t>AER</a:t>
            </a:r>
            <a:r>
              <a:rPr lang="en-US" sz="2400" dirty="0">
                <a:latin typeface="Georgia" pitchFamily="18" charset="0"/>
              </a:rPr>
              <a:t> 2013) to explain these patterns as a result of exogenous income growth</a:t>
            </a:r>
          </a:p>
          <a:p>
            <a:pPr marL="342900" indent="-342900">
              <a:buFontTx/>
              <a:buChar char="-"/>
            </a:pPr>
            <a:endParaRPr lang="en-US" sz="2400" dirty="0">
              <a:latin typeface="Georgia" pitchFamily="18" charset="0"/>
            </a:endParaRPr>
          </a:p>
          <a:p>
            <a:r>
              <a:rPr lang="en-US" sz="2400" b="1" dirty="0">
                <a:latin typeface="Georgia" pitchFamily="18" charset="0"/>
              </a:rPr>
              <a:t>GVCs:</a:t>
            </a:r>
            <a:endParaRPr lang="en-US" sz="2400" dirty="0">
              <a:latin typeface="Georgia" pitchFamily="18" charset="0"/>
            </a:endParaRPr>
          </a:p>
          <a:p>
            <a:pPr marL="342900" indent="-342900">
              <a:buFontTx/>
              <a:buChar char="-"/>
            </a:pPr>
            <a:r>
              <a:rPr lang="en-US" sz="2400" dirty="0">
                <a:latin typeface="Georgia" pitchFamily="18" charset="0"/>
              </a:rPr>
              <a:t>The GFD is built for domestic AVCs. Extend to GVCs. Same patterns in GVCs? How do DVCs/GVCs differ? What role for (own and others’) trade policies (e.g., tariff escalation)? </a:t>
            </a:r>
          </a:p>
          <a:p>
            <a:endParaRPr lang="en-US" sz="2400" dirty="0">
              <a:latin typeface="Georgia" pitchFamily="18" charset="0"/>
            </a:endParaRPr>
          </a:p>
          <a:p>
            <a:endParaRPr lang="en-US" sz="2400" dirty="0">
              <a:latin typeface="Georgia" pitchFamily="18" charset="0"/>
            </a:endParaRPr>
          </a:p>
        </p:txBody>
      </p:sp>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486400" y="-9525"/>
            <a:ext cx="3505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           Extensions</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320609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28F610-9EE4-AA70-18EF-2758140215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49544"/>
            <a:ext cx="9144000" cy="6858000"/>
          </a:xfrm>
          <a:prstGeom prst="rect">
            <a:avLst/>
          </a:prstGeom>
        </p:spPr>
      </p:pic>
      <p:sp>
        <p:nvSpPr>
          <p:cNvPr id="3" name="TextBox 2"/>
          <p:cNvSpPr txBox="1"/>
          <p:nvPr/>
        </p:nvSpPr>
        <p:spPr>
          <a:xfrm>
            <a:off x="609601" y="1029615"/>
            <a:ext cx="8915399" cy="954107"/>
          </a:xfrm>
          <a:prstGeom prst="rect">
            <a:avLst/>
          </a:prstGeom>
          <a:noFill/>
        </p:spPr>
        <p:txBody>
          <a:bodyPr wrap="square" rtlCol="0">
            <a:spAutoFit/>
          </a:bodyPr>
          <a:lstStyle/>
          <a:p>
            <a:r>
              <a:rPr lang="en-US" sz="2800" b="1" dirty="0">
                <a:solidFill>
                  <a:schemeClr val="bg1"/>
                </a:solidFill>
                <a:latin typeface="Georgia" pitchFamily="18" charset="0"/>
              </a:rPr>
              <a:t>	Thank you for your time and attention</a:t>
            </a:r>
          </a:p>
          <a:p>
            <a:pPr algn="ctr"/>
            <a:r>
              <a:rPr lang="en-US" sz="2800" b="1" dirty="0">
                <a:solidFill>
                  <a:schemeClr val="bg1"/>
                </a:solidFill>
                <a:latin typeface="Georgia" pitchFamily="18" charset="0"/>
              </a:rPr>
              <a:t>Comments/questions?</a:t>
            </a:r>
            <a:endParaRPr lang="en-US" sz="2800" dirty="0">
              <a:solidFill>
                <a:schemeClr val="bg1"/>
              </a:solidFill>
              <a:latin typeface="Georgia" pitchFamily="18" charset="0"/>
            </a:endParaRPr>
          </a:p>
        </p:txBody>
      </p:sp>
      <p:pic>
        <p:nvPicPr>
          <p:cNvPr id="4" name="Picture 5" descr="cu_logo_sml_150_ppt"/>
          <p:cNvPicPr>
            <a:picLocks noChangeAspect="1" noChangeArrowheads="1"/>
          </p:cNvPicPr>
          <p:nvPr/>
        </p:nvPicPr>
        <p:blipFill>
          <a:blip r:embed="rId4" cstate="print"/>
          <a:srcRect/>
          <a:stretch>
            <a:fillRect/>
          </a:stretch>
        </p:blipFill>
        <p:spPr bwMode="auto">
          <a:xfrm>
            <a:off x="0" y="0"/>
            <a:ext cx="9144000" cy="981075"/>
          </a:xfrm>
          <a:prstGeom prst="rect">
            <a:avLst/>
          </a:prstGeom>
          <a:noFill/>
          <a:ln w="9525">
            <a:noFill/>
            <a:miter lim="800000"/>
            <a:headEnd/>
            <a:tailEnd/>
          </a:ln>
        </p:spPr>
      </p:pic>
      <p:sp>
        <p:nvSpPr>
          <p:cNvPr id="7" name="Title 5"/>
          <p:cNvSpPr txBox="1">
            <a:spLocks/>
          </p:cNvSpPr>
          <p:nvPr/>
        </p:nvSpPr>
        <p:spPr bwMode="auto">
          <a:xfrm>
            <a:off x="6324600" y="39015"/>
            <a:ext cx="28194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Thank you</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217813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971657"/>
            <a:ext cx="8806665" cy="2308324"/>
          </a:xfrm>
          <a:prstGeom prst="rect">
            <a:avLst/>
          </a:prstGeom>
          <a:noFill/>
        </p:spPr>
        <p:txBody>
          <a:bodyPr wrap="square" rtlCol="0">
            <a:spAutoFit/>
          </a:bodyPr>
          <a:lstStyle/>
          <a:p>
            <a:r>
              <a:rPr lang="en-US" sz="2400" b="1" dirty="0">
                <a:latin typeface="Georgia" pitchFamily="18" charset="0"/>
              </a:rPr>
              <a:t>Usual structural transformation narrative concerns the relative decline of (slow growing) agriculture.</a:t>
            </a:r>
          </a:p>
          <a:p>
            <a:endParaRPr lang="en-US" sz="2400" dirty="0">
              <a:latin typeface="Georgia" pitchFamily="18" charset="0"/>
            </a:endParaRPr>
          </a:p>
          <a:p>
            <a:r>
              <a:rPr lang="en-US" sz="2400" dirty="0">
                <a:latin typeface="Georgia" pitchFamily="18" charset="0"/>
              </a:rPr>
              <a:t>But as incomes grow, consumers demand more convenience, quality, safety, variety, etc. and farm share of consumer food expenditures falls </a:t>
            </a:r>
            <a:r>
              <a:rPr lang="en-US" sz="1400" i="1" dirty="0">
                <a:latin typeface="Georgia" pitchFamily="18" charset="0"/>
              </a:rPr>
              <a:t>(Yi et al. Nature Food 2021; Barrett et al. </a:t>
            </a:r>
            <a:r>
              <a:rPr lang="en-US" sz="1400" i="1" dirty="0" err="1">
                <a:latin typeface="Georgia" pitchFamily="18" charset="0"/>
              </a:rPr>
              <a:t>J.Econ.Lit</a:t>
            </a:r>
            <a:r>
              <a:rPr lang="en-US" sz="1400" i="1" dirty="0">
                <a:latin typeface="Georgia" pitchFamily="18" charset="0"/>
              </a:rPr>
              <a:t> 2022)</a:t>
            </a:r>
          </a:p>
        </p:txBody>
      </p:sp>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029200" y="1501"/>
            <a:ext cx="41148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           Motivation</a:t>
            </a:r>
            <a:endParaRPr lang="en-US" sz="3000" kern="0" dirty="0">
              <a:solidFill>
                <a:schemeClr val="bg1"/>
              </a:solidFill>
              <a:latin typeface="Georgia" pitchFamily="18" charset="0"/>
              <a:ea typeface="+mj-ea"/>
              <a:cs typeface="+mj-cs"/>
            </a:endParaRPr>
          </a:p>
        </p:txBody>
      </p:sp>
      <p:pic>
        <p:nvPicPr>
          <p:cNvPr id="12" name="Picture 11">
            <a:extLst>
              <a:ext uri="{FF2B5EF4-FFF2-40B4-BE49-F238E27FC236}">
                <a16:creationId xmlns:a16="http://schemas.microsoft.com/office/drawing/2014/main" id="{3D9E240D-6D51-3AD4-E97D-BD728F25EF88}"/>
              </a:ext>
            </a:extLst>
          </p:cNvPr>
          <p:cNvPicPr>
            <a:picLocks noChangeAspect="1"/>
          </p:cNvPicPr>
          <p:nvPr/>
        </p:nvPicPr>
        <p:blipFill>
          <a:blip r:embed="rId4"/>
          <a:stretch>
            <a:fillRect/>
          </a:stretch>
        </p:blipFill>
        <p:spPr>
          <a:xfrm>
            <a:off x="412714" y="3466704"/>
            <a:ext cx="3581400" cy="2892343"/>
          </a:xfrm>
          <a:prstGeom prst="rect">
            <a:avLst/>
          </a:prstGeom>
        </p:spPr>
      </p:pic>
      <p:pic>
        <p:nvPicPr>
          <p:cNvPr id="14" name="Picture 13">
            <a:extLst>
              <a:ext uri="{FF2B5EF4-FFF2-40B4-BE49-F238E27FC236}">
                <a16:creationId xmlns:a16="http://schemas.microsoft.com/office/drawing/2014/main" id="{396A8721-B56A-554C-370D-0224307C3139}"/>
              </a:ext>
            </a:extLst>
          </p:cNvPr>
          <p:cNvPicPr>
            <a:picLocks noChangeAspect="1"/>
          </p:cNvPicPr>
          <p:nvPr/>
        </p:nvPicPr>
        <p:blipFill>
          <a:blip r:embed="rId5"/>
          <a:stretch>
            <a:fillRect/>
          </a:stretch>
        </p:blipFill>
        <p:spPr>
          <a:xfrm>
            <a:off x="4876800" y="3279147"/>
            <a:ext cx="3266049" cy="3577352"/>
          </a:xfrm>
          <a:prstGeom prst="rect">
            <a:avLst/>
          </a:prstGeom>
        </p:spPr>
      </p:pic>
      <p:sp>
        <p:nvSpPr>
          <p:cNvPr id="15" name="TextBox 14">
            <a:extLst>
              <a:ext uri="{FF2B5EF4-FFF2-40B4-BE49-F238E27FC236}">
                <a16:creationId xmlns:a16="http://schemas.microsoft.com/office/drawing/2014/main" id="{FAAAAA76-55D8-46B7-C83B-FE84109292F4}"/>
              </a:ext>
            </a:extLst>
          </p:cNvPr>
          <p:cNvSpPr txBox="1"/>
          <p:nvPr/>
        </p:nvSpPr>
        <p:spPr>
          <a:xfrm>
            <a:off x="412714" y="6391881"/>
            <a:ext cx="3467100" cy="307777"/>
          </a:xfrm>
          <a:prstGeom prst="rect">
            <a:avLst/>
          </a:prstGeom>
          <a:noFill/>
        </p:spPr>
        <p:txBody>
          <a:bodyPr wrap="square" rtlCol="0">
            <a:spAutoFit/>
          </a:bodyPr>
          <a:lstStyle/>
          <a:p>
            <a:r>
              <a:rPr lang="en-US" sz="1400" dirty="0">
                <a:latin typeface="Georgia" pitchFamily="18" charset="0"/>
              </a:rPr>
              <a:t>Source: Yi et al. (</a:t>
            </a:r>
            <a:r>
              <a:rPr lang="en-US" sz="1400" i="1" dirty="0">
                <a:latin typeface="Georgia" pitchFamily="18" charset="0"/>
              </a:rPr>
              <a:t>Nature Food </a:t>
            </a:r>
            <a:r>
              <a:rPr lang="en-US" sz="1400" dirty="0">
                <a:latin typeface="Georgia" pitchFamily="18" charset="0"/>
              </a:rPr>
              <a:t>2021)</a:t>
            </a:r>
          </a:p>
        </p:txBody>
      </p:sp>
    </p:spTree>
    <p:extLst>
      <p:ext uri="{BB962C8B-B14F-4D97-AF65-F5344CB8AC3E}">
        <p14:creationId xmlns:p14="http://schemas.microsoft.com/office/powerpoint/2010/main" val="1926768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029615"/>
            <a:ext cx="8915399" cy="1200329"/>
          </a:xfrm>
          <a:prstGeom prst="rect">
            <a:avLst/>
          </a:prstGeom>
          <a:noFill/>
        </p:spPr>
        <p:txBody>
          <a:bodyPr wrap="square" rtlCol="0">
            <a:spAutoFit/>
          </a:bodyPr>
          <a:lstStyle/>
          <a:p>
            <a:r>
              <a:rPr lang="en-US" sz="2400" b="1" dirty="0">
                <a:latin typeface="Georgia" pitchFamily="18" charset="0"/>
              </a:rPr>
              <a:t>The downstream shift in value addition towards consumer-facing AVC segments (retail and food service) is mirrored in firm growth rates.</a:t>
            </a:r>
            <a:endParaRPr lang="en-US" sz="2400" dirty="0">
              <a:latin typeface="Georgia" pitchFamily="18" charset="0"/>
            </a:endParaRPr>
          </a:p>
        </p:txBody>
      </p:sp>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pic>
        <p:nvPicPr>
          <p:cNvPr id="7" name="Picture 6">
            <a:extLst>
              <a:ext uri="{FF2B5EF4-FFF2-40B4-BE49-F238E27FC236}">
                <a16:creationId xmlns:a16="http://schemas.microsoft.com/office/drawing/2014/main" id="{CF3D3C69-FCE6-6B8E-41E5-2343E276FD81}"/>
              </a:ext>
            </a:extLst>
          </p:cNvPr>
          <p:cNvPicPr>
            <a:picLocks noChangeAspect="1"/>
          </p:cNvPicPr>
          <p:nvPr/>
        </p:nvPicPr>
        <p:blipFill>
          <a:blip r:embed="rId4"/>
          <a:stretch>
            <a:fillRect/>
          </a:stretch>
        </p:blipFill>
        <p:spPr>
          <a:xfrm>
            <a:off x="4642672" y="3124200"/>
            <a:ext cx="4105736" cy="2605087"/>
          </a:xfrm>
          <a:prstGeom prst="rect">
            <a:avLst/>
          </a:prstGeom>
        </p:spPr>
      </p:pic>
      <p:pic>
        <p:nvPicPr>
          <p:cNvPr id="9" name="Picture 8">
            <a:extLst>
              <a:ext uri="{FF2B5EF4-FFF2-40B4-BE49-F238E27FC236}">
                <a16:creationId xmlns:a16="http://schemas.microsoft.com/office/drawing/2014/main" id="{FD2ADB80-DADF-787D-896F-14F1BEB684E1}"/>
              </a:ext>
            </a:extLst>
          </p:cNvPr>
          <p:cNvPicPr>
            <a:picLocks noChangeAspect="1"/>
          </p:cNvPicPr>
          <p:nvPr/>
        </p:nvPicPr>
        <p:blipFill>
          <a:blip r:embed="rId5"/>
          <a:stretch>
            <a:fillRect/>
          </a:stretch>
        </p:blipFill>
        <p:spPr>
          <a:xfrm>
            <a:off x="151062" y="3048000"/>
            <a:ext cx="4502120" cy="2681287"/>
          </a:xfrm>
          <a:prstGeom prst="rect">
            <a:avLst/>
          </a:prstGeom>
        </p:spPr>
      </p:pic>
      <p:sp>
        <p:nvSpPr>
          <p:cNvPr id="10" name="TextBox 9">
            <a:extLst>
              <a:ext uri="{FF2B5EF4-FFF2-40B4-BE49-F238E27FC236}">
                <a16:creationId xmlns:a16="http://schemas.microsoft.com/office/drawing/2014/main" id="{1D920237-B9F5-6F45-F097-FE22DC5DE71E}"/>
              </a:ext>
            </a:extLst>
          </p:cNvPr>
          <p:cNvSpPr txBox="1"/>
          <p:nvPr/>
        </p:nvSpPr>
        <p:spPr>
          <a:xfrm>
            <a:off x="304801" y="2743200"/>
            <a:ext cx="8610600" cy="461665"/>
          </a:xfrm>
          <a:prstGeom prst="rect">
            <a:avLst/>
          </a:prstGeom>
          <a:noFill/>
        </p:spPr>
        <p:txBody>
          <a:bodyPr wrap="square" rtlCol="0">
            <a:spAutoFit/>
          </a:bodyPr>
          <a:lstStyle/>
          <a:p>
            <a:r>
              <a:rPr lang="en-US" sz="2400" b="1" dirty="0">
                <a:latin typeface="Georgia" pitchFamily="18" charset="0"/>
              </a:rPr>
              <a:t>LMIC grocery stores	        LMIC MNC food service</a:t>
            </a:r>
            <a:endParaRPr lang="en-US" sz="2400" dirty="0">
              <a:latin typeface="Georgia" pitchFamily="18" charset="0"/>
            </a:endParaRPr>
          </a:p>
        </p:txBody>
      </p:sp>
      <p:sp>
        <p:nvSpPr>
          <p:cNvPr id="11" name="TextBox 10">
            <a:extLst>
              <a:ext uri="{FF2B5EF4-FFF2-40B4-BE49-F238E27FC236}">
                <a16:creationId xmlns:a16="http://schemas.microsoft.com/office/drawing/2014/main" id="{5BAE4E49-B4EA-4B11-C16C-7533E20053F3}"/>
              </a:ext>
            </a:extLst>
          </p:cNvPr>
          <p:cNvSpPr txBox="1"/>
          <p:nvPr/>
        </p:nvSpPr>
        <p:spPr>
          <a:xfrm>
            <a:off x="266700" y="6101614"/>
            <a:ext cx="8610600" cy="307777"/>
          </a:xfrm>
          <a:prstGeom prst="rect">
            <a:avLst/>
          </a:prstGeom>
          <a:noFill/>
        </p:spPr>
        <p:txBody>
          <a:bodyPr wrap="square" rtlCol="0">
            <a:spAutoFit/>
          </a:bodyPr>
          <a:lstStyle/>
          <a:p>
            <a:r>
              <a:rPr lang="en-US" sz="1400" dirty="0">
                <a:latin typeface="Georgia" pitchFamily="18" charset="0"/>
              </a:rPr>
              <a:t>Source: Barrett et al. (</a:t>
            </a:r>
            <a:r>
              <a:rPr lang="en-US" sz="1400" i="1" dirty="0">
                <a:latin typeface="Georgia" pitchFamily="18" charset="0"/>
              </a:rPr>
              <a:t>J. Econ. Lit. </a:t>
            </a:r>
            <a:r>
              <a:rPr lang="en-US" sz="1400" dirty="0">
                <a:latin typeface="Georgia" pitchFamily="18" charset="0"/>
              </a:rPr>
              <a:t>2022)</a:t>
            </a:r>
          </a:p>
        </p:txBody>
      </p:sp>
      <p:sp>
        <p:nvSpPr>
          <p:cNvPr id="2" name="Title 5">
            <a:extLst>
              <a:ext uri="{FF2B5EF4-FFF2-40B4-BE49-F238E27FC236}">
                <a16:creationId xmlns:a16="http://schemas.microsoft.com/office/drawing/2014/main" id="{1BAA1905-A832-3B54-B651-8E29ABD57438}"/>
              </a:ext>
            </a:extLst>
          </p:cNvPr>
          <p:cNvSpPr txBox="1">
            <a:spLocks/>
          </p:cNvSpPr>
          <p:nvPr/>
        </p:nvSpPr>
        <p:spPr bwMode="auto">
          <a:xfrm>
            <a:off x="5029200" y="1501"/>
            <a:ext cx="41148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           Motivation</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2665394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971657"/>
            <a:ext cx="8806665" cy="4955203"/>
          </a:xfrm>
          <a:prstGeom prst="rect">
            <a:avLst/>
          </a:prstGeom>
          <a:noFill/>
        </p:spPr>
        <p:txBody>
          <a:bodyPr wrap="square" rtlCol="0">
            <a:spAutoFit/>
          </a:bodyPr>
          <a:lstStyle/>
          <a:p>
            <a:r>
              <a:rPr lang="en-US" sz="2400" b="1" dirty="0">
                <a:latin typeface="Georgia" pitchFamily="18" charset="0"/>
              </a:rPr>
              <a:t>Given downstream shift in value-addition, what happens to employment/compensation across AVC?</a:t>
            </a:r>
          </a:p>
          <a:p>
            <a:endParaRPr lang="en-US" sz="2400" dirty="0">
              <a:latin typeface="Georgia" pitchFamily="18" charset="0"/>
            </a:endParaRPr>
          </a:p>
          <a:p>
            <a:r>
              <a:rPr lang="en-US" sz="2000" dirty="0">
                <a:latin typeface="Georgia" pitchFamily="18" charset="0"/>
              </a:rPr>
              <a:t>Build on Global Food Dollar method and Food Dollar’s factor and industry decomposition methods.</a:t>
            </a:r>
          </a:p>
          <a:p>
            <a:endParaRPr lang="en-US" sz="2400" dirty="0">
              <a:latin typeface="Georgia" pitchFamily="18" charset="0"/>
            </a:endParaRPr>
          </a:p>
          <a:p>
            <a:pPr marL="457200" indent="-457200">
              <a:buAutoNum type="arabicParenR"/>
            </a:pPr>
            <a:r>
              <a:rPr lang="en-US" sz="2000" dirty="0">
                <a:latin typeface="Georgia" panose="02040502050405020303" pitchFamily="18" charset="0"/>
              </a:rPr>
              <a:t>Use OECD national accounts and food expenditure data 2005-15 from high- and middle-income countries to decompose domestic food consumption value addition across five key AVC industries: 1) Primary production, 2) Processing, 3) Transportation and storage, 4) Wholesale and retail, 5) Food service. </a:t>
            </a:r>
          </a:p>
          <a:p>
            <a:endParaRPr lang="en-US" sz="2000" dirty="0">
              <a:latin typeface="Georgia" panose="02040502050405020303" pitchFamily="18" charset="0"/>
            </a:endParaRPr>
          </a:p>
          <a:p>
            <a:r>
              <a:rPr lang="en-US" sz="2000" dirty="0">
                <a:latin typeface="Georgia" panose="02040502050405020303" pitchFamily="18" charset="0"/>
              </a:rPr>
              <a:t>       Also generate labor share of total value addition.  </a:t>
            </a:r>
          </a:p>
          <a:p>
            <a:endParaRPr lang="en-US" sz="2000" dirty="0">
              <a:latin typeface="Georgia" panose="02040502050405020303" pitchFamily="18" charset="0"/>
            </a:endParaRPr>
          </a:p>
          <a:p>
            <a:r>
              <a:rPr lang="en-US" sz="2000" dirty="0">
                <a:latin typeface="Georgia" panose="02040502050405020303" pitchFamily="18" charset="0"/>
              </a:rPr>
              <a:t>       N=61 for FAAFH, 37 for FTAH, 10 for FAH.</a:t>
            </a:r>
            <a:endParaRPr lang="en-US" sz="1400" i="1" dirty="0">
              <a:latin typeface="Georgia" pitchFamily="18" charset="0"/>
            </a:endParaRPr>
          </a:p>
        </p:txBody>
      </p:sp>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029200" y="1501"/>
            <a:ext cx="41148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           Motivation</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188772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971657"/>
            <a:ext cx="8806665" cy="4555093"/>
          </a:xfrm>
          <a:prstGeom prst="rect">
            <a:avLst/>
          </a:prstGeom>
          <a:noFill/>
        </p:spPr>
        <p:txBody>
          <a:bodyPr wrap="square" rtlCol="0">
            <a:spAutoFit/>
          </a:bodyPr>
          <a:lstStyle/>
          <a:p>
            <a:r>
              <a:rPr lang="en-US" sz="2400" b="1" dirty="0">
                <a:latin typeface="Georgia" pitchFamily="18" charset="0"/>
              </a:rPr>
              <a:t>Given downstream shift in value-addition, what happens to employment/compensation across AVC?</a:t>
            </a:r>
          </a:p>
          <a:p>
            <a:endParaRPr lang="en-US" sz="2400" dirty="0">
              <a:latin typeface="Georgia" pitchFamily="18" charset="0"/>
            </a:endParaRPr>
          </a:p>
          <a:p>
            <a:r>
              <a:rPr lang="en-US" sz="2000" dirty="0">
                <a:latin typeface="Georgia" pitchFamily="18" charset="0"/>
              </a:rPr>
              <a:t>Build on Global Food Dollar method and Food Dollar’s factor and industry decomposition methods.</a:t>
            </a:r>
          </a:p>
          <a:p>
            <a:endParaRPr lang="en-US" sz="2400" dirty="0">
              <a:latin typeface="Georgia" pitchFamily="18" charset="0"/>
            </a:endParaRPr>
          </a:p>
          <a:p>
            <a:r>
              <a:rPr lang="en-US" sz="2000" dirty="0">
                <a:latin typeface="Georgia" panose="02040502050405020303" pitchFamily="18" charset="0"/>
              </a:rPr>
              <a:t>2) Add SITC-specific ILO labor data (15+ </a:t>
            </a:r>
            <a:r>
              <a:rPr lang="en-US" sz="2000" dirty="0" err="1">
                <a:latin typeface="Georgia" panose="02040502050405020303" pitchFamily="18" charset="0"/>
              </a:rPr>
              <a:t>yo</a:t>
            </a:r>
            <a:r>
              <a:rPr lang="en-US" sz="2000" dirty="0">
                <a:latin typeface="Georgia" panose="02040502050405020303" pitchFamily="18" charset="0"/>
              </a:rPr>
              <a:t>, primary F-T job):</a:t>
            </a:r>
          </a:p>
          <a:p>
            <a:pPr marL="457200" indent="-298450">
              <a:buSzPts val="1100"/>
              <a:buChar char="○"/>
            </a:pPr>
            <a:r>
              <a:rPr lang="en-US" sz="2000" dirty="0">
                <a:latin typeface="Georgia" panose="02040502050405020303" pitchFamily="18" charset="0"/>
              </a:rPr>
              <a:t>Food at home (FAH): 4 countries - Chile, Colombia, Mexico, USA</a:t>
            </a:r>
          </a:p>
          <a:p>
            <a:pPr marL="457200" indent="-298450">
              <a:buSzPts val="1100"/>
              <a:buChar char="○"/>
            </a:pPr>
            <a:r>
              <a:rPr lang="en-US" sz="2000" dirty="0">
                <a:latin typeface="Georgia" panose="02040502050405020303" pitchFamily="18" charset="0"/>
              </a:rPr>
              <a:t>Food and tobacco at home (FTAH):  5 countries - + Turkey</a:t>
            </a:r>
          </a:p>
          <a:p>
            <a:pPr marL="457200" indent="-298450">
              <a:buSzPts val="1100"/>
              <a:buChar char="○"/>
            </a:pPr>
            <a:r>
              <a:rPr lang="en-US" sz="2000" dirty="0">
                <a:latin typeface="Georgia" panose="02040502050405020303" pitchFamily="18" charset="0"/>
              </a:rPr>
              <a:t>Food and accommodations away from home (FAAFH):  16 countries - + Brazil, Brunei, Cambodia, Costa Rica, India, Israel, Japan, Peru, Philippines, Thailand, Vietnam</a:t>
            </a:r>
            <a:br>
              <a:rPr lang="en-US" sz="2000" dirty="0">
                <a:latin typeface="Georgia" panose="02040502050405020303" pitchFamily="18" charset="0"/>
              </a:rPr>
            </a:br>
            <a:endParaRPr lang="en-US" sz="2000" dirty="0">
              <a:latin typeface="Georgia" panose="02040502050405020303" pitchFamily="18" charset="0"/>
            </a:endParaRPr>
          </a:p>
          <a:p>
            <a:endParaRPr lang="en-US" sz="1400" i="1" dirty="0">
              <a:latin typeface="Georgia" pitchFamily="18" charset="0"/>
            </a:endParaRPr>
          </a:p>
        </p:txBody>
      </p:sp>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029200" y="1501"/>
            <a:ext cx="41148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           Motivation</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4112729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029615"/>
            <a:ext cx="8915399" cy="1200329"/>
          </a:xfrm>
          <a:prstGeom prst="rect">
            <a:avLst/>
          </a:prstGeom>
          <a:noFill/>
        </p:spPr>
        <p:txBody>
          <a:bodyPr wrap="square" rtlCol="0">
            <a:spAutoFit/>
          </a:bodyPr>
          <a:lstStyle/>
          <a:p>
            <a:r>
              <a:rPr lang="en-US" sz="2400" b="1" dirty="0">
                <a:latin typeface="Georgia" pitchFamily="18" charset="0"/>
              </a:rPr>
              <a:t>1. Food share of consumer expenditures falls and shifts toward FAFH as incomes rise. </a:t>
            </a:r>
          </a:p>
          <a:p>
            <a:pPr marL="2743200" lvl="5" indent="-457200">
              <a:buFont typeface="+mj-lt"/>
              <a:buAutoNum type="arabicParenR"/>
            </a:pPr>
            <a:endParaRPr lang="en-US" sz="2400" dirty="0">
              <a:latin typeface="Georgia" pitchFamily="18" charset="0"/>
            </a:endParaRPr>
          </a:p>
        </p:txBody>
      </p:sp>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334000" y="1501"/>
            <a:ext cx="3810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10 Stylized facts</a:t>
            </a:r>
            <a:endParaRPr lang="en-US" sz="3000" kern="0" dirty="0">
              <a:solidFill>
                <a:schemeClr val="bg1"/>
              </a:solidFill>
              <a:latin typeface="Georgia" pitchFamily="18" charset="0"/>
              <a:ea typeface="+mj-ea"/>
              <a:cs typeface="+mj-cs"/>
            </a:endParaRPr>
          </a:p>
        </p:txBody>
      </p:sp>
      <p:pic>
        <p:nvPicPr>
          <p:cNvPr id="6" name="Picture 5">
            <a:extLst>
              <a:ext uri="{FF2B5EF4-FFF2-40B4-BE49-F238E27FC236}">
                <a16:creationId xmlns:a16="http://schemas.microsoft.com/office/drawing/2014/main" id="{EBFF32A2-C606-C86A-7E3C-6270D1936423}"/>
              </a:ext>
            </a:extLst>
          </p:cNvPr>
          <p:cNvPicPr>
            <a:picLocks noChangeAspect="1"/>
          </p:cNvPicPr>
          <p:nvPr/>
        </p:nvPicPr>
        <p:blipFill>
          <a:blip r:embed="rId4"/>
          <a:stretch>
            <a:fillRect/>
          </a:stretch>
        </p:blipFill>
        <p:spPr>
          <a:xfrm>
            <a:off x="1504950" y="2104110"/>
            <a:ext cx="5772150" cy="3724275"/>
          </a:xfrm>
          <a:prstGeom prst="rect">
            <a:avLst/>
          </a:prstGeom>
        </p:spPr>
      </p:pic>
    </p:spTree>
    <p:extLst>
      <p:ext uri="{BB962C8B-B14F-4D97-AF65-F5344CB8AC3E}">
        <p14:creationId xmlns:p14="http://schemas.microsoft.com/office/powerpoint/2010/main" val="3201637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029615"/>
            <a:ext cx="8915399" cy="1200329"/>
          </a:xfrm>
          <a:prstGeom prst="rect">
            <a:avLst/>
          </a:prstGeom>
          <a:noFill/>
        </p:spPr>
        <p:txBody>
          <a:bodyPr wrap="square" rtlCol="0">
            <a:spAutoFit/>
          </a:bodyPr>
          <a:lstStyle/>
          <a:p>
            <a:r>
              <a:rPr lang="en-US" sz="2400" b="1" dirty="0">
                <a:latin typeface="Georgia" pitchFamily="18" charset="0"/>
              </a:rPr>
              <a:t>2. Value addition patterns differ b/n FAH and FAAFH and exhibit different evolution w/income growth. </a:t>
            </a:r>
          </a:p>
          <a:p>
            <a:pPr marL="2743200" lvl="5" indent="-457200">
              <a:buFont typeface="+mj-lt"/>
              <a:buAutoNum type="arabicParenR"/>
            </a:pPr>
            <a:endParaRPr lang="en-US" sz="2400" dirty="0">
              <a:latin typeface="Georgia" pitchFamily="18" charset="0"/>
            </a:endParaRPr>
          </a:p>
        </p:txBody>
      </p:sp>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334000" y="1501"/>
            <a:ext cx="3810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10 Stylized facts</a:t>
            </a:r>
            <a:endParaRPr lang="en-US" sz="3000" kern="0" dirty="0">
              <a:solidFill>
                <a:schemeClr val="bg1"/>
              </a:solidFill>
              <a:latin typeface="Georgia" pitchFamily="18" charset="0"/>
              <a:ea typeface="+mj-ea"/>
              <a:cs typeface="+mj-cs"/>
            </a:endParaRPr>
          </a:p>
        </p:txBody>
      </p:sp>
      <p:pic>
        <p:nvPicPr>
          <p:cNvPr id="6" name="Google Shape;157;p23">
            <a:extLst>
              <a:ext uri="{FF2B5EF4-FFF2-40B4-BE49-F238E27FC236}">
                <a16:creationId xmlns:a16="http://schemas.microsoft.com/office/drawing/2014/main" id="{9ECF0C50-9979-5E26-1343-39449E25A435}"/>
              </a:ext>
            </a:extLst>
          </p:cNvPr>
          <p:cNvPicPr preferRelativeResize="0"/>
          <p:nvPr/>
        </p:nvPicPr>
        <p:blipFill>
          <a:blip r:embed="rId4">
            <a:alphaModFix/>
          </a:blip>
          <a:stretch>
            <a:fillRect/>
          </a:stretch>
        </p:blipFill>
        <p:spPr>
          <a:xfrm>
            <a:off x="151781" y="1981200"/>
            <a:ext cx="7009935" cy="4191000"/>
          </a:xfrm>
          <a:prstGeom prst="rect">
            <a:avLst/>
          </a:prstGeom>
          <a:noFill/>
          <a:ln>
            <a:noFill/>
          </a:ln>
        </p:spPr>
      </p:pic>
      <p:sp>
        <p:nvSpPr>
          <p:cNvPr id="8" name="TextBox 7">
            <a:extLst>
              <a:ext uri="{FF2B5EF4-FFF2-40B4-BE49-F238E27FC236}">
                <a16:creationId xmlns:a16="http://schemas.microsoft.com/office/drawing/2014/main" id="{0607B96F-1EA0-AB72-A5CA-D9751091F0B2}"/>
              </a:ext>
            </a:extLst>
          </p:cNvPr>
          <p:cNvSpPr txBox="1"/>
          <p:nvPr/>
        </p:nvSpPr>
        <p:spPr>
          <a:xfrm>
            <a:off x="151781" y="6017619"/>
            <a:ext cx="8839819" cy="830997"/>
          </a:xfrm>
          <a:prstGeom prst="rect">
            <a:avLst/>
          </a:prstGeom>
          <a:noFill/>
        </p:spPr>
        <p:txBody>
          <a:bodyPr wrap="square" rtlCol="0">
            <a:spAutoFit/>
          </a:bodyPr>
          <a:lstStyle/>
          <a:p>
            <a:r>
              <a:rPr lang="en-US" sz="2400" dirty="0">
                <a:latin typeface="Georgia" pitchFamily="18" charset="0"/>
              </a:rPr>
              <a:t>Primary production (AFF) share falls steadily, as consumer-facing value addition (food service, retail/wholesale) rises most. </a:t>
            </a:r>
          </a:p>
        </p:txBody>
      </p:sp>
      <p:sp>
        <p:nvSpPr>
          <p:cNvPr id="9" name="TextBox 8">
            <a:extLst>
              <a:ext uri="{FF2B5EF4-FFF2-40B4-BE49-F238E27FC236}">
                <a16:creationId xmlns:a16="http://schemas.microsoft.com/office/drawing/2014/main" id="{6097A5C5-77B4-D120-2EE2-3012F989F942}"/>
              </a:ext>
            </a:extLst>
          </p:cNvPr>
          <p:cNvSpPr txBox="1"/>
          <p:nvPr/>
        </p:nvSpPr>
        <p:spPr>
          <a:xfrm>
            <a:off x="6324601" y="1992226"/>
            <a:ext cx="2666999" cy="1477328"/>
          </a:xfrm>
          <a:prstGeom prst="rect">
            <a:avLst/>
          </a:prstGeom>
          <a:noFill/>
        </p:spPr>
        <p:txBody>
          <a:bodyPr wrap="square" rtlCol="0">
            <a:spAutoFit/>
          </a:bodyPr>
          <a:lstStyle/>
          <a:p>
            <a:r>
              <a:rPr lang="en-US" sz="1800" dirty="0">
                <a:latin typeface="Georgia" pitchFamily="18" charset="0"/>
              </a:rPr>
              <a:t>     Note: 	LIC ~&lt;7</a:t>
            </a:r>
          </a:p>
          <a:p>
            <a:r>
              <a:rPr lang="en-US" dirty="0">
                <a:latin typeface="Georgia" pitchFamily="18" charset="0"/>
              </a:rPr>
              <a:t>	</a:t>
            </a:r>
            <a:r>
              <a:rPr lang="en-US" sz="1800" dirty="0">
                <a:latin typeface="Georgia" pitchFamily="18" charset="0"/>
              </a:rPr>
              <a:t>LMIC [7,8.4]</a:t>
            </a:r>
          </a:p>
          <a:p>
            <a:r>
              <a:rPr lang="en-US" dirty="0">
                <a:latin typeface="Georgia" pitchFamily="18" charset="0"/>
              </a:rPr>
              <a:t>	</a:t>
            </a:r>
            <a:r>
              <a:rPr lang="en-US" sz="1800" dirty="0">
                <a:latin typeface="Georgia" pitchFamily="18" charset="0"/>
              </a:rPr>
              <a:t>UMIC [8.4,9.5]</a:t>
            </a:r>
          </a:p>
          <a:p>
            <a:r>
              <a:rPr lang="en-US" dirty="0">
                <a:latin typeface="Georgia" pitchFamily="18" charset="0"/>
              </a:rPr>
              <a:t>	</a:t>
            </a:r>
            <a:r>
              <a:rPr lang="en-US" sz="1800" dirty="0">
                <a:latin typeface="Georgia" pitchFamily="18" charset="0"/>
              </a:rPr>
              <a:t>HIC &gt;9.5</a:t>
            </a:r>
          </a:p>
          <a:p>
            <a:endParaRPr lang="en-US" dirty="0"/>
          </a:p>
        </p:txBody>
      </p:sp>
    </p:spTree>
    <p:extLst>
      <p:ext uri="{BB962C8B-B14F-4D97-AF65-F5344CB8AC3E}">
        <p14:creationId xmlns:p14="http://schemas.microsoft.com/office/powerpoint/2010/main" val="4285757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785DAAD-E56E-6A80-88DA-442B03311AD9}"/>
              </a:ext>
            </a:extLst>
          </p:cNvPr>
          <p:cNvPicPr>
            <a:picLocks noChangeAspect="1"/>
          </p:cNvPicPr>
          <p:nvPr/>
        </p:nvPicPr>
        <p:blipFill>
          <a:blip r:embed="rId3"/>
          <a:stretch>
            <a:fillRect/>
          </a:stretch>
        </p:blipFill>
        <p:spPr>
          <a:xfrm>
            <a:off x="1371600" y="1367401"/>
            <a:ext cx="6267450" cy="4476750"/>
          </a:xfrm>
          <a:prstGeom prst="rect">
            <a:avLst/>
          </a:prstGeom>
        </p:spPr>
      </p:pic>
      <p:sp>
        <p:nvSpPr>
          <p:cNvPr id="3" name="TextBox 2"/>
          <p:cNvSpPr txBox="1"/>
          <p:nvPr/>
        </p:nvSpPr>
        <p:spPr>
          <a:xfrm>
            <a:off x="152400" y="1029615"/>
            <a:ext cx="8915399" cy="830997"/>
          </a:xfrm>
          <a:prstGeom prst="rect">
            <a:avLst/>
          </a:prstGeom>
          <a:noFill/>
        </p:spPr>
        <p:txBody>
          <a:bodyPr wrap="square" rtlCol="0">
            <a:spAutoFit/>
          </a:bodyPr>
          <a:lstStyle/>
          <a:p>
            <a:r>
              <a:rPr lang="en-US" sz="2400" b="1" dirty="0">
                <a:latin typeface="Georgia" pitchFamily="18" charset="0"/>
              </a:rPr>
              <a:t>3. Food service most labor intensive of AVC industries.</a:t>
            </a:r>
          </a:p>
          <a:p>
            <a:pPr marL="2743200" lvl="5" indent="-457200">
              <a:buFont typeface="+mj-lt"/>
              <a:buAutoNum type="arabicParenR"/>
            </a:pPr>
            <a:endParaRPr lang="en-US" sz="2400" dirty="0">
              <a:latin typeface="Georgia" pitchFamily="18" charset="0"/>
            </a:endParaRPr>
          </a:p>
        </p:txBody>
      </p:sp>
      <p:pic>
        <p:nvPicPr>
          <p:cNvPr id="4" name="Picture 5" descr="cu_logo_sml_150_ppt"/>
          <p:cNvPicPr>
            <a:picLocks noChangeAspect="1" noChangeArrowheads="1"/>
          </p:cNvPicPr>
          <p:nvPr/>
        </p:nvPicPr>
        <p:blipFill>
          <a:blip r:embed="rId4"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334000" y="1501"/>
            <a:ext cx="3810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10 Stylized facts</a:t>
            </a:r>
            <a:endParaRPr lang="en-US" sz="3000" kern="0" dirty="0">
              <a:solidFill>
                <a:schemeClr val="bg1"/>
              </a:solidFill>
              <a:latin typeface="Georgia" pitchFamily="18" charset="0"/>
              <a:ea typeface="+mj-ea"/>
              <a:cs typeface="+mj-cs"/>
            </a:endParaRPr>
          </a:p>
        </p:txBody>
      </p:sp>
      <p:sp>
        <p:nvSpPr>
          <p:cNvPr id="7" name="TextBox 6">
            <a:extLst>
              <a:ext uri="{FF2B5EF4-FFF2-40B4-BE49-F238E27FC236}">
                <a16:creationId xmlns:a16="http://schemas.microsoft.com/office/drawing/2014/main" id="{E1315EDC-0B4F-8874-0CCA-0151F917D366}"/>
              </a:ext>
            </a:extLst>
          </p:cNvPr>
          <p:cNvSpPr txBox="1"/>
          <p:nvPr/>
        </p:nvSpPr>
        <p:spPr>
          <a:xfrm>
            <a:off x="571499" y="5581772"/>
            <a:ext cx="8077200" cy="1200329"/>
          </a:xfrm>
          <a:prstGeom prst="rect">
            <a:avLst/>
          </a:prstGeom>
          <a:noFill/>
        </p:spPr>
        <p:txBody>
          <a:bodyPr wrap="square" rtlCol="0">
            <a:spAutoFit/>
          </a:bodyPr>
          <a:lstStyle/>
          <a:p>
            <a:r>
              <a:rPr lang="en-US" sz="2400" dirty="0">
                <a:latin typeface="Georgia" pitchFamily="18" charset="0"/>
              </a:rPr>
              <a:t>Once past LMIC stage, food service becomes most labor intensive AVC industry. So labor profile of AVC evolution influenced heavily by rise in FAFH. </a:t>
            </a:r>
          </a:p>
        </p:txBody>
      </p:sp>
    </p:spTree>
    <p:extLst>
      <p:ext uri="{BB962C8B-B14F-4D97-AF65-F5344CB8AC3E}">
        <p14:creationId xmlns:p14="http://schemas.microsoft.com/office/powerpoint/2010/main" val="1265823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029615"/>
            <a:ext cx="8915399" cy="1200329"/>
          </a:xfrm>
          <a:prstGeom prst="rect">
            <a:avLst/>
          </a:prstGeom>
          <a:noFill/>
        </p:spPr>
        <p:txBody>
          <a:bodyPr wrap="square" rtlCol="0">
            <a:spAutoFit/>
          </a:bodyPr>
          <a:lstStyle/>
          <a:p>
            <a:r>
              <a:rPr lang="en-US" sz="2400" b="1" dirty="0">
                <a:latin typeface="Georgia" pitchFamily="18" charset="0"/>
              </a:rPr>
              <a:t>4. Industry share of AVC labor value addition patterns differ b/n FAH and FAAFH and as incomes rise.</a:t>
            </a:r>
          </a:p>
          <a:p>
            <a:pPr marL="2743200" lvl="5" indent="-457200">
              <a:buFont typeface="+mj-lt"/>
              <a:buAutoNum type="arabicParenR"/>
            </a:pPr>
            <a:endParaRPr lang="en-US" sz="2400" dirty="0">
              <a:latin typeface="Georgia" pitchFamily="18" charset="0"/>
            </a:endParaRPr>
          </a:p>
        </p:txBody>
      </p:sp>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334000" y="1501"/>
            <a:ext cx="3810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10 Stylized facts</a:t>
            </a:r>
            <a:endParaRPr lang="en-US" sz="3000" kern="0" dirty="0">
              <a:solidFill>
                <a:schemeClr val="bg1"/>
              </a:solidFill>
              <a:latin typeface="Georgia" pitchFamily="18" charset="0"/>
              <a:ea typeface="+mj-ea"/>
              <a:cs typeface="+mj-cs"/>
            </a:endParaRPr>
          </a:p>
        </p:txBody>
      </p:sp>
      <p:pic>
        <p:nvPicPr>
          <p:cNvPr id="2" name="Google Shape;168;p24">
            <a:extLst>
              <a:ext uri="{FF2B5EF4-FFF2-40B4-BE49-F238E27FC236}">
                <a16:creationId xmlns:a16="http://schemas.microsoft.com/office/drawing/2014/main" id="{3A08C611-63E4-2DFA-108F-0C82D22DA93A}"/>
              </a:ext>
            </a:extLst>
          </p:cNvPr>
          <p:cNvPicPr preferRelativeResize="0"/>
          <p:nvPr/>
        </p:nvPicPr>
        <p:blipFill>
          <a:blip r:embed="rId4">
            <a:alphaModFix/>
          </a:blip>
          <a:stretch>
            <a:fillRect/>
          </a:stretch>
        </p:blipFill>
        <p:spPr>
          <a:xfrm>
            <a:off x="1340803" y="1748083"/>
            <a:ext cx="6462394" cy="4495800"/>
          </a:xfrm>
          <a:prstGeom prst="rect">
            <a:avLst/>
          </a:prstGeom>
          <a:noFill/>
          <a:ln>
            <a:noFill/>
          </a:ln>
        </p:spPr>
      </p:pic>
      <p:sp>
        <p:nvSpPr>
          <p:cNvPr id="7" name="TextBox 6">
            <a:extLst>
              <a:ext uri="{FF2B5EF4-FFF2-40B4-BE49-F238E27FC236}">
                <a16:creationId xmlns:a16="http://schemas.microsoft.com/office/drawing/2014/main" id="{E1315EDC-0B4F-8874-0CCA-0151F917D366}"/>
              </a:ext>
            </a:extLst>
          </p:cNvPr>
          <p:cNvSpPr txBox="1"/>
          <p:nvPr/>
        </p:nvSpPr>
        <p:spPr>
          <a:xfrm>
            <a:off x="533400" y="5943600"/>
            <a:ext cx="8077200" cy="830997"/>
          </a:xfrm>
          <a:prstGeom prst="rect">
            <a:avLst/>
          </a:prstGeom>
          <a:noFill/>
        </p:spPr>
        <p:txBody>
          <a:bodyPr wrap="square" rtlCol="0">
            <a:spAutoFit/>
          </a:bodyPr>
          <a:lstStyle/>
          <a:p>
            <a:r>
              <a:rPr lang="en-US" sz="2400" dirty="0">
                <a:latin typeface="Georgia" pitchFamily="18" charset="0"/>
              </a:rPr>
              <a:t>AFF labor share falls even faster than VA, as food service labor value addition rises fastest. </a:t>
            </a:r>
          </a:p>
        </p:txBody>
      </p:sp>
    </p:spTree>
    <p:extLst>
      <p:ext uri="{BB962C8B-B14F-4D97-AF65-F5344CB8AC3E}">
        <p14:creationId xmlns:p14="http://schemas.microsoft.com/office/powerpoint/2010/main" val="3602135470"/>
      </p:ext>
    </p:extLst>
  </p:cSld>
  <p:clrMapOvr>
    <a:masterClrMapping/>
  </p:clrMapOvr>
</p:sld>
</file>

<file path=ppt/theme/theme1.xml><?xml version="1.0" encoding="utf-8"?>
<a:theme xmlns:a="http://schemas.openxmlformats.org/drawingml/2006/main" name="Opportunity104October2008">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Opportunity104October2008</Template>
  <TotalTime>13186</TotalTime>
  <Words>941</Words>
  <Application>Microsoft Office PowerPoint</Application>
  <PresentationFormat>On-screen Show (4:3)</PresentationFormat>
  <Paragraphs>91</Paragraphs>
  <Slides>19</Slides>
  <Notes>18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Arial</vt:lpstr>
      <vt:lpstr>Calibri</vt:lpstr>
      <vt:lpstr>Georgia</vt:lpstr>
      <vt:lpstr>Times New Roman</vt:lpstr>
      <vt:lpstr>Opportunity104October2008</vt:lpstr>
      <vt:lpstr>Custom Design</vt:lpstr>
      <vt:lpstr>1_Custom Design</vt:lpstr>
      <vt:lpstr> Dianna Tran, Molly Ingram, Miguel Gómez, Pat Canning, Jeff Bloem and Chris Barrett ASTAR virtual workshop November 8, 2022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CALS</dc:creator>
  <cp:lastModifiedBy>Chris Barrett</cp:lastModifiedBy>
  <cp:revision>708</cp:revision>
  <cp:lastPrinted>2012-10-16T03:05:11Z</cp:lastPrinted>
  <dcterms:created xsi:type="dcterms:W3CDTF">2010-06-02T17:17:22Z</dcterms:created>
  <dcterms:modified xsi:type="dcterms:W3CDTF">2022-11-07T18:02:16Z</dcterms:modified>
</cp:coreProperties>
</file>